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60" r:id="rId2"/>
    <p:sldId id="284" r:id="rId3"/>
    <p:sldId id="304" r:id="rId4"/>
    <p:sldId id="325" r:id="rId5"/>
    <p:sldId id="326" r:id="rId6"/>
    <p:sldId id="327" r:id="rId7"/>
    <p:sldId id="312" r:id="rId8"/>
    <p:sldId id="309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298" r:id="rId18"/>
    <p:sldId id="306" r:id="rId19"/>
    <p:sldId id="318" r:id="rId20"/>
    <p:sldId id="317" r:id="rId21"/>
    <p:sldId id="319" r:id="rId22"/>
    <p:sldId id="320" r:id="rId23"/>
    <p:sldId id="321" r:id="rId24"/>
    <p:sldId id="322" r:id="rId25"/>
    <p:sldId id="323" r:id="rId26"/>
    <p:sldId id="300" r:id="rId27"/>
  </p:sldIdLst>
  <p:sldSz cx="12192000" cy="6858000"/>
  <p:notesSz cx="6858000" cy="9144000"/>
  <p:embeddedFontLst>
    <p:embeddedFont>
      <p:font typeface="나눔스퀘어OTF" panose="020B0600000101010101" pitchFamily="34" charset="-127"/>
      <p:regular r:id="rId29"/>
    </p:embeddedFont>
    <p:embeddedFont>
      <p:font typeface="나눔스퀘어OTF Bold" panose="020B0600000101010101" pitchFamily="34" charset="-127"/>
      <p:bold r:id="rId30"/>
    </p:embeddedFont>
    <p:embeddedFont>
      <p:font typeface="Kostar" panose="02020601020101020101" pitchFamily="18" charset="-127"/>
      <p:regular r:id="rId31"/>
    </p:embeddedFont>
    <p:embeddedFont>
      <p:font typeface="나눔바른고딕OTF" panose="02020603020101020101" pitchFamily="18" charset="-127"/>
      <p:regular r:id="rId32"/>
      <p:bold r:id="rId33"/>
    </p:embeddedFont>
    <p:embeddedFont>
      <p:font typeface="나눔스퀘어 Bold" panose="020B0600000101010101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97DD"/>
    <a:srgbClr val="5B9BD5"/>
    <a:srgbClr val="9DC3E6"/>
    <a:srgbClr val="CDDDAC"/>
    <a:srgbClr val="FFF2CC"/>
    <a:srgbClr val="C9DAF8"/>
    <a:srgbClr val="F2F2F2"/>
    <a:srgbClr val="FFD966"/>
    <a:srgbClr val="FF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2" autoAdjust="0"/>
    <p:restoredTop sz="80415" autoAdjust="0"/>
  </p:normalViewPr>
  <p:slideViewPr>
    <p:cSldViewPr snapToGrid="0" showGuides="1">
      <p:cViewPr varScale="1">
        <p:scale>
          <a:sx n="91" d="100"/>
          <a:sy n="91" d="100"/>
        </p:scale>
        <p:origin x="1080" y="96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71F76-84BD-4CB3-AC06-4561AE45B2D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E9BB4-E5E7-4648-B296-B8FC52684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0FE4E036-F132-4506-931F-F581B39FAB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0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캡스톤</a:t>
            </a:r>
            <a:r>
              <a:rPr lang="ko-KR" altLang="en-US" dirty="0"/>
              <a:t> 디자인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You require more city gas </a:t>
            </a:r>
            <a:r>
              <a:rPr lang="ko-KR" altLang="en-US" dirty="0"/>
              <a:t>팀의 </a:t>
            </a:r>
            <a:r>
              <a:rPr lang="en-US" altLang="ko-KR" dirty="0"/>
              <a:t>3</a:t>
            </a:r>
            <a:r>
              <a:rPr lang="ko-KR" altLang="en-US" dirty="0"/>
              <a:t>주차 발표를 맡은 홍성현이라고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66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호환성에 대한 설명을 드리겠습니다</a:t>
            </a:r>
            <a:r>
              <a:rPr lang="en-US" altLang="ko-KR" dirty="0"/>
              <a:t>. </a:t>
            </a:r>
            <a:r>
              <a:rPr lang="ko-KR" altLang="en-US" dirty="0"/>
              <a:t>일반적으로 원격 가스 검침을 하기 위해서는 기계식 계량기에 외부연동형 계량기를 부착하거나</a:t>
            </a:r>
            <a:r>
              <a:rPr lang="en-US" altLang="ko-KR" dirty="0"/>
              <a:t>, </a:t>
            </a:r>
            <a:r>
              <a:rPr lang="ko-KR" altLang="en-US" dirty="0"/>
              <a:t>그 외 특수한 기능의 계량기들을 사용합니다</a:t>
            </a:r>
            <a:r>
              <a:rPr lang="en-US" altLang="ko-KR" dirty="0"/>
              <a:t>. </a:t>
            </a:r>
            <a:r>
              <a:rPr lang="ko-KR" altLang="en-US" dirty="0"/>
              <a:t>이 사진은 국내 </a:t>
            </a:r>
            <a:r>
              <a:rPr lang="ko-KR" altLang="en-US" dirty="0" err="1"/>
              <a:t>가스미터</a:t>
            </a:r>
            <a:r>
              <a:rPr lang="ko-KR" altLang="en-US" dirty="0"/>
              <a:t> 보급현황 통계자료로</a:t>
            </a:r>
            <a:r>
              <a:rPr lang="en-US" altLang="ko-KR" dirty="0"/>
              <a:t>, </a:t>
            </a:r>
            <a:r>
              <a:rPr lang="ko-KR" altLang="en-US" dirty="0"/>
              <a:t>기계식 계량기가 약 </a:t>
            </a:r>
            <a:r>
              <a:rPr lang="en-US" altLang="ko-KR" dirty="0"/>
              <a:t>88%</a:t>
            </a:r>
            <a:r>
              <a:rPr lang="ko-KR" altLang="en-US" dirty="0"/>
              <a:t>이고 그 외의 계량기가 </a:t>
            </a:r>
            <a:r>
              <a:rPr lang="en-US" altLang="ko-KR" dirty="0"/>
              <a:t>12% </a:t>
            </a:r>
            <a:r>
              <a:rPr lang="ko-KR" altLang="en-US" dirty="0"/>
              <a:t>정도 차지한다는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만약 특수 기능 계량기로 원격 검침을 하려면 기존에 있던 대다수의 기계식 계량기를 교체해야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974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기존 기계식 계량기를 그대로 사용하면서 원격 검침을 하고자 하는 경우에는</a:t>
            </a:r>
            <a:r>
              <a:rPr lang="en-US" altLang="ko-KR" dirty="0"/>
              <a:t>, </a:t>
            </a:r>
            <a:r>
              <a:rPr lang="ko-KR" altLang="en-US" dirty="0"/>
              <a:t>앞의 사진처럼 기계식 계량기에 원격 지시부라는 외부 연동형 계량기를 부착해서 사용합니다</a:t>
            </a:r>
            <a:r>
              <a:rPr lang="en-US" altLang="ko-KR" dirty="0"/>
              <a:t>. </a:t>
            </a:r>
            <a:r>
              <a:rPr lang="ko-KR" altLang="en-US" dirty="0"/>
              <a:t>일반적으로 원격 지시부는 같은 회사의 특정 제품에만 이용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264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. </a:t>
            </a:r>
            <a:r>
              <a:rPr lang="ko-KR" altLang="en-US" dirty="0"/>
              <a:t>저희는 계량기의 사진을 찍어 </a:t>
            </a:r>
            <a:r>
              <a:rPr lang="en-US" altLang="ko-KR" dirty="0"/>
              <a:t>OCR</a:t>
            </a:r>
            <a:r>
              <a:rPr lang="ko-KR" altLang="en-US" dirty="0"/>
              <a:t>을 통해 값을 검침하는 방식이므로 특정 회사</a:t>
            </a:r>
            <a:r>
              <a:rPr lang="en-US" altLang="ko-KR" dirty="0"/>
              <a:t>, </a:t>
            </a:r>
            <a:r>
              <a:rPr lang="ko-KR" altLang="en-US" dirty="0"/>
              <a:t>특정 모델에 종속적이지 않습니다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호환성이 뛰어납니다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878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또 다른 차별성은 유효성 검증과 민원 해결이 원활하다는 점입니다</a:t>
            </a:r>
            <a:r>
              <a:rPr lang="en-US" altLang="ko-KR" dirty="0"/>
              <a:t>. </a:t>
            </a:r>
            <a:r>
              <a:rPr lang="ko-KR" altLang="en-US" dirty="0"/>
              <a:t>산업통산자원부가 발표한 보고서에 따르면</a:t>
            </a:r>
            <a:r>
              <a:rPr lang="en-US" altLang="ko-KR" dirty="0"/>
              <a:t>, </a:t>
            </a:r>
            <a:r>
              <a:rPr lang="ko-KR" altLang="en-US" dirty="0"/>
              <a:t>가스</a:t>
            </a:r>
            <a:r>
              <a:rPr lang="en-US" altLang="ko-KR" dirty="0"/>
              <a:t> </a:t>
            </a:r>
            <a:r>
              <a:rPr lang="ko-KR" altLang="en-US" dirty="0"/>
              <a:t>지능형 원격검침</a:t>
            </a:r>
            <a:r>
              <a:rPr lang="en-US" altLang="ko-KR" dirty="0"/>
              <a:t> </a:t>
            </a:r>
            <a:r>
              <a:rPr lang="ko-KR" altLang="en-US" dirty="0"/>
              <a:t>보급 과정의 기술적인 장애 요인 중 하나로서</a:t>
            </a:r>
            <a:r>
              <a:rPr lang="en-US" altLang="ko-KR" dirty="0"/>
              <a:t>,</a:t>
            </a:r>
            <a:r>
              <a:rPr lang="ko-KR" altLang="en-US" dirty="0"/>
              <a:t> 가스 계량기의 값과 원격 검침 데이터가 동일한지 유효성을 검증하기 어렵다는 점을 지적했습니다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저희는 사진 정보를 저장하고 있으므로 유효성 검증이 가능하고</a:t>
            </a:r>
            <a:r>
              <a:rPr lang="en-US" altLang="ko-KR" dirty="0"/>
              <a:t>, </a:t>
            </a:r>
            <a:r>
              <a:rPr lang="ko-KR" altLang="en-US" dirty="0"/>
              <a:t>더 나아가 소비자 민원 발생 시에도 사진 정보를 근거로 삼을 수 있기 때문에 원활한 민원 해결이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471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 차별성에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검침 시스템은 크게 </a:t>
            </a:r>
            <a:r>
              <a:rPr lang="en-US" altLang="ko-KR" dirty="0"/>
              <a:t>3</a:t>
            </a:r>
            <a:r>
              <a:rPr lang="ko-KR" altLang="en-US" dirty="0"/>
              <a:t>가지로 분류됩니다</a:t>
            </a:r>
            <a:r>
              <a:rPr lang="en-US" altLang="ko-KR" dirty="0"/>
              <a:t>. </a:t>
            </a:r>
            <a:r>
              <a:rPr lang="ko-KR" altLang="en-US" dirty="0"/>
              <a:t>첫 번째는 사람이 직접 검침하는 방식의 기존 시스템</a:t>
            </a:r>
            <a:r>
              <a:rPr lang="en-US" altLang="ko-KR" dirty="0"/>
              <a:t>, </a:t>
            </a:r>
            <a:r>
              <a:rPr lang="ko-KR" altLang="en-US" dirty="0"/>
              <a:t>그리고 기존의 시스템에서 원격검침만 추가된 </a:t>
            </a:r>
            <a:r>
              <a:rPr lang="ko-KR" altLang="en-US" dirty="0" err="1"/>
              <a:t>자동원격검침</a:t>
            </a:r>
            <a:r>
              <a:rPr lang="ko-KR" altLang="en-US" dirty="0"/>
              <a:t> 시스템</a:t>
            </a:r>
            <a:r>
              <a:rPr lang="en-US" altLang="ko-KR" dirty="0"/>
              <a:t>, </a:t>
            </a: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더 발전된 </a:t>
            </a:r>
            <a:r>
              <a:rPr lang="ko-KR" altLang="en-US" dirty="0" err="1"/>
              <a:t>지능형원격검침</a:t>
            </a:r>
            <a:r>
              <a:rPr lang="ko-KR" altLang="en-US" dirty="0"/>
              <a:t> 시스템으로 나뉩니다</a:t>
            </a:r>
            <a:r>
              <a:rPr lang="en-US" altLang="ko-KR" dirty="0"/>
              <a:t>. </a:t>
            </a:r>
            <a:r>
              <a:rPr lang="ko-KR" altLang="en-US" dirty="0"/>
              <a:t>스마트 계량기라고 불리는 다기능 계량기는 </a:t>
            </a:r>
            <a:r>
              <a:rPr lang="ko-KR" altLang="en-US" dirty="0" err="1"/>
              <a:t>지능형원격검침</a:t>
            </a:r>
            <a:r>
              <a:rPr lang="ko-KR" altLang="en-US" dirty="0"/>
              <a:t> 시스템에 속합니다</a:t>
            </a:r>
            <a:r>
              <a:rPr lang="en-US" altLang="ko-KR" dirty="0"/>
              <a:t>. </a:t>
            </a:r>
            <a:r>
              <a:rPr lang="ko-KR" altLang="en-US" dirty="0"/>
              <a:t>이는 원격 검침 뿐만 아니라</a:t>
            </a:r>
            <a:r>
              <a:rPr lang="en-US" altLang="ko-KR" dirty="0"/>
              <a:t> </a:t>
            </a:r>
            <a:r>
              <a:rPr lang="ko-KR" altLang="en-US" dirty="0"/>
              <a:t>다양한 기능들 예를 들면</a:t>
            </a:r>
            <a:r>
              <a:rPr lang="en-US" altLang="ko-KR" dirty="0"/>
              <a:t>,</a:t>
            </a:r>
            <a:r>
              <a:rPr lang="ko-KR" altLang="en-US" dirty="0"/>
              <a:t> 가스 안전 점검</a:t>
            </a:r>
            <a:r>
              <a:rPr lang="en-US" altLang="ko-KR" dirty="0"/>
              <a:t>, </a:t>
            </a:r>
            <a:r>
              <a:rPr lang="ko-KR" altLang="en-US" dirty="0"/>
              <a:t>가스 원격 차단</a:t>
            </a:r>
            <a:r>
              <a:rPr lang="en-US" altLang="ko-KR" dirty="0"/>
              <a:t>, </a:t>
            </a:r>
            <a:r>
              <a:rPr lang="ko-KR" altLang="en-US" dirty="0"/>
              <a:t>클라우드를 통한 빅데이터 분석 등을 제공합니다</a:t>
            </a:r>
            <a:r>
              <a:rPr lang="en-US" altLang="ko-KR" dirty="0"/>
              <a:t>.</a:t>
            </a:r>
            <a:r>
              <a:rPr lang="ko-KR" altLang="en-US" dirty="0"/>
              <a:t>  미적용 상태에서 </a:t>
            </a:r>
            <a:r>
              <a:rPr lang="ko-KR" altLang="en-US" dirty="0" err="1"/>
              <a:t>지능형원격검침</a:t>
            </a:r>
            <a:r>
              <a:rPr lang="ko-KR" altLang="en-US" dirty="0"/>
              <a:t> 시스템을 곧바로 적용하는 것은 제도적</a:t>
            </a:r>
            <a:r>
              <a:rPr lang="en-US" altLang="ko-KR" dirty="0"/>
              <a:t>, </a:t>
            </a:r>
            <a:r>
              <a:rPr lang="ko-KR" altLang="en-US" dirty="0"/>
              <a:t>기술적 장애 요인이 많아 어렵습니다</a:t>
            </a:r>
            <a:r>
              <a:rPr lang="en-US" altLang="ko-KR" dirty="0"/>
              <a:t>. </a:t>
            </a:r>
            <a:r>
              <a:rPr lang="ko-KR" altLang="en-US" dirty="0"/>
              <a:t>참고로 저희 모듈은 이 사이의 </a:t>
            </a:r>
            <a:r>
              <a:rPr lang="ko-KR" altLang="en-US" dirty="0" err="1"/>
              <a:t>자동원격검침</a:t>
            </a:r>
            <a:r>
              <a:rPr lang="ko-KR" altLang="en-US" dirty="0"/>
              <a:t> 시스템에 속합니다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681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앞에 보이는 이 표는 정부의 향후 지능형 원격검침 시스템 추진 전략에서 가져왔습니다</a:t>
            </a:r>
            <a:r>
              <a:rPr lang="en-US" altLang="ko-KR" dirty="0"/>
              <a:t>. </a:t>
            </a:r>
            <a:r>
              <a:rPr lang="ko-KR" altLang="en-US" dirty="0"/>
              <a:t>계획대로라면 올해에는 대부분 </a:t>
            </a:r>
            <a:r>
              <a:rPr lang="ko-KR" altLang="en-US" dirty="0" err="1"/>
              <a:t>자동원격검침</a:t>
            </a:r>
            <a:r>
              <a:rPr lang="ko-KR" altLang="en-US" dirty="0"/>
              <a:t> 시스템으로 전환되었어야 하며</a:t>
            </a:r>
            <a:r>
              <a:rPr lang="en-US" altLang="ko-KR" dirty="0"/>
              <a:t>, </a:t>
            </a:r>
            <a:r>
              <a:rPr lang="ko-KR" altLang="en-US" dirty="0"/>
              <a:t>테스트를 위해 연간 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320</a:t>
            </a:r>
            <a:r>
              <a:rPr lang="ko-KR" altLang="en-US" dirty="0"/>
              <a:t>만 대의 스마트 계량기 교체가 이루어졌어야 합니다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자료에 따르면 몇몇 회사만 시범 사업에 참여한 것이 전부이고</a:t>
            </a:r>
            <a:r>
              <a:rPr lang="en-US" altLang="ko-KR" dirty="0"/>
              <a:t>, </a:t>
            </a:r>
            <a:r>
              <a:rPr lang="ko-KR" altLang="en-US" dirty="0"/>
              <a:t>시범사업으로 보급된 스마트 계량기도 고작 </a:t>
            </a:r>
            <a:r>
              <a:rPr lang="en-US" altLang="ko-KR" dirty="0"/>
              <a:t>1</a:t>
            </a:r>
            <a:r>
              <a:rPr lang="ko-KR" altLang="en-US" dirty="0"/>
              <a:t>만대가 안 되는 실정입니다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이러한 현 상황에서</a:t>
            </a:r>
            <a:r>
              <a:rPr lang="en-US" altLang="ko-KR" b="1" dirty="0"/>
              <a:t>, </a:t>
            </a:r>
            <a:r>
              <a:rPr lang="ko-KR" altLang="en-US" b="1" dirty="0"/>
              <a:t>저희 프로젝트는 미적용 단계와 </a:t>
            </a:r>
            <a:r>
              <a:rPr lang="ko-KR" altLang="en-US" b="1" dirty="0" err="1"/>
              <a:t>지능형원격검침</a:t>
            </a:r>
            <a:r>
              <a:rPr lang="ko-KR" altLang="en-US" b="1" dirty="0"/>
              <a:t> 시스템 사이에서 자동원격 검침 시스템 구축 방법을 제시함으로써</a:t>
            </a:r>
            <a:r>
              <a:rPr lang="en-US" altLang="ko-KR" b="1" dirty="0"/>
              <a:t>, </a:t>
            </a:r>
            <a:r>
              <a:rPr lang="ko-KR" altLang="en-US" b="1" dirty="0"/>
              <a:t>국내에 </a:t>
            </a:r>
            <a:r>
              <a:rPr lang="ko-KR" altLang="en-US" b="1" dirty="0" err="1"/>
              <a:t>지능형원격검침</a:t>
            </a:r>
            <a:r>
              <a:rPr lang="en-US" altLang="ko-KR" b="1" dirty="0"/>
              <a:t>(</a:t>
            </a:r>
            <a:r>
              <a:rPr lang="ko-KR" altLang="en-US" b="1" dirty="0"/>
              <a:t>스마트 계량기</a:t>
            </a:r>
            <a:r>
              <a:rPr lang="en-US" altLang="ko-KR" b="1" dirty="0"/>
              <a:t>)</a:t>
            </a:r>
            <a:r>
              <a:rPr lang="ko-KR" altLang="en-US" b="1" dirty="0"/>
              <a:t> 시스템이 성공적으로 구축되기 위한 징검다리 역할을 수행합니다</a:t>
            </a:r>
            <a:r>
              <a:rPr lang="en-US" altLang="ko-KR" b="1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393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변경 사항에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먼저 앞서 말씀 </a:t>
            </a:r>
            <a:r>
              <a:rPr lang="ko-KR" altLang="en-US" dirty="0" err="1"/>
              <a:t>드린대로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r>
              <a:rPr lang="ko-KR" altLang="en-US" dirty="0"/>
              <a:t>의 목표 정확도를 </a:t>
            </a:r>
            <a:r>
              <a:rPr lang="en-US" altLang="ko-KR" dirty="0"/>
              <a:t>100%</a:t>
            </a:r>
            <a:r>
              <a:rPr lang="ko-KR" altLang="en-US" dirty="0"/>
              <a:t>에 근접하게 재설정하였습니다</a:t>
            </a:r>
            <a:r>
              <a:rPr lang="en-US" altLang="ko-KR" dirty="0"/>
              <a:t>. </a:t>
            </a:r>
            <a:r>
              <a:rPr lang="ko-KR" altLang="en-US" dirty="0"/>
              <a:t>이에 따라 사용자가 피드백 할 필요가 없어져서 어플리케이션 개발 부분을 삭제했습니다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585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변경사항에 따라 업무 분담을 재조정했습니다</a:t>
            </a:r>
            <a:r>
              <a:rPr lang="en-US" altLang="ko-KR" dirty="0"/>
              <a:t>. </a:t>
            </a:r>
            <a:r>
              <a:rPr lang="ko-KR" altLang="en-US" dirty="0"/>
              <a:t>어플리케이션 개발이 사라졌기 때문에 이를 담당하던 김성민 학우가 처리서버 및 결과서버 구현 업무를 맡게 되었고</a:t>
            </a:r>
            <a:r>
              <a:rPr lang="en-US" altLang="ko-KR" dirty="0"/>
              <a:t>, </a:t>
            </a:r>
            <a:r>
              <a:rPr lang="ko-KR" altLang="en-US" dirty="0"/>
              <a:t>저는</a:t>
            </a:r>
            <a:r>
              <a:rPr lang="en-US" altLang="ko-KR" dirty="0"/>
              <a:t> OCR </a:t>
            </a:r>
            <a:r>
              <a:rPr lang="ko-KR" altLang="en-US" dirty="0"/>
              <a:t>정확도 상승을 위해 </a:t>
            </a:r>
            <a:r>
              <a:rPr lang="en-US" altLang="ko-KR" dirty="0"/>
              <a:t>OCR</a:t>
            </a:r>
            <a:r>
              <a:rPr lang="ko-KR" altLang="en-US" dirty="0"/>
              <a:t>에 전념하기로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354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주간 진행 계획입니다</a:t>
            </a:r>
            <a:r>
              <a:rPr lang="en-US" altLang="ko-KR" dirty="0"/>
              <a:t>. </a:t>
            </a:r>
            <a:r>
              <a:rPr lang="ko-KR" altLang="en-US" dirty="0"/>
              <a:t>빨간색으로 표시된 부분이 저번주부터 어제 까지를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770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40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먼저 개요에 대해 말씀드리고</a:t>
            </a:r>
            <a:r>
              <a:rPr lang="en-US" altLang="ko-KR" dirty="0"/>
              <a:t> </a:t>
            </a:r>
            <a:r>
              <a:rPr lang="ko-KR" altLang="en-US" dirty="0"/>
              <a:t>그 후</a:t>
            </a:r>
            <a:r>
              <a:rPr lang="en-US" altLang="ko-KR" dirty="0"/>
              <a:t>, 2</a:t>
            </a:r>
            <a:r>
              <a:rPr lang="ko-KR" altLang="en-US" dirty="0"/>
              <a:t>주차에 받았던 피드백 및 개선 사항을 말씀 드리고</a:t>
            </a:r>
            <a:r>
              <a:rPr lang="en-US" altLang="ko-KR" dirty="0"/>
              <a:t> </a:t>
            </a:r>
            <a:r>
              <a:rPr lang="ko-KR" altLang="en-US" dirty="0"/>
              <a:t>이에 따라 변경된 사항을 말씀 드린 후</a:t>
            </a:r>
            <a:r>
              <a:rPr lang="en-US" altLang="ko-KR" dirty="0"/>
              <a:t>, </a:t>
            </a:r>
            <a:r>
              <a:rPr lang="ko-KR" altLang="en-US" dirty="0"/>
              <a:t>업무 분담</a:t>
            </a:r>
            <a:r>
              <a:rPr lang="en-US" altLang="ko-KR" dirty="0"/>
              <a:t>, </a:t>
            </a:r>
            <a:r>
              <a:rPr lang="ko-KR" altLang="en-US" dirty="0"/>
              <a:t>주간 진행 계획</a:t>
            </a:r>
            <a:r>
              <a:rPr lang="en-US" altLang="ko-KR" dirty="0"/>
              <a:t>, </a:t>
            </a:r>
            <a:r>
              <a:rPr lang="ko-KR" altLang="en-US" dirty="0"/>
              <a:t>진행 상황 순서로 말씀 드린 후에</a:t>
            </a:r>
            <a:r>
              <a:rPr lang="en-US" altLang="ko-KR" dirty="0"/>
              <a:t>,</a:t>
            </a:r>
            <a:r>
              <a:rPr lang="ko-KR" altLang="en-US" dirty="0"/>
              <a:t> 질의응답 시간을 갖고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687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주간 진행상황입니다</a:t>
            </a:r>
            <a:r>
              <a:rPr lang="en-US" altLang="ko-KR" dirty="0"/>
              <a:t>. </a:t>
            </a:r>
            <a:r>
              <a:rPr lang="ko-KR" altLang="en-US" dirty="0"/>
              <a:t>한 주 동안 프로젝트 계획 개선 및 제안서 수정을 진행했고</a:t>
            </a:r>
            <a:r>
              <a:rPr lang="en-US" altLang="ko-KR" dirty="0"/>
              <a:t>, </a:t>
            </a:r>
            <a:r>
              <a:rPr lang="ko-KR" altLang="en-US" dirty="0"/>
              <a:t>피드백을 최대한 반영하고자 노력했습니다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00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하드웨어의 일부 부품들을 결정하고 구매했습니다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554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405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카메라 모듈은 </a:t>
            </a:r>
            <a:r>
              <a:rPr lang="en-US" altLang="ko-KR" dirty="0"/>
              <a:t>OV7670 with FIFO buffer</a:t>
            </a:r>
            <a:r>
              <a:rPr lang="ko-KR" altLang="en-US" dirty="0"/>
              <a:t>를 선택했습니다</a:t>
            </a:r>
            <a:r>
              <a:rPr lang="en-US" altLang="ko-KR" dirty="0"/>
              <a:t>. </a:t>
            </a:r>
            <a:r>
              <a:rPr lang="ko-KR" altLang="en-US" dirty="0"/>
              <a:t>중국 해외 직구로 구매해서 현재 배송 중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OV7670 </a:t>
            </a:r>
            <a:r>
              <a:rPr lang="ko-KR" altLang="en-US" dirty="0"/>
              <a:t>선택이유</a:t>
            </a:r>
            <a:r>
              <a:rPr lang="en-US" altLang="ko-KR" dirty="0"/>
              <a:t> : </a:t>
            </a:r>
            <a:r>
              <a:rPr lang="ko-KR" altLang="en-US" dirty="0" err="1"/>
              <a:t>아두이노에서</a:t>
            </a:r>
            <a:r>
              <a:rPr lang="ko-KR" altLang="en-US" dirty="0"/>
              <a:t> 많이 되고</a:t>
            </a:r>
            <a:r>
              <a:rPr lang="en-US" altLang="ko-KR" dirty="0"/>
              <a:t>(</a:t>
            </a:r>
            <a:r>
              <a:rPr lang="ko-KR" altLang="en-US" dirty="0"/>
              <a:t>레퍼런스가 많고</a:t>
            </a:r>
            <a:r>
              <a:rPr lang="en-US" altLang="ko-KR" dirty="0"/>
              <a:t>) </a:t>
            </a:r>
            <a:r>
              <a:rPr lang="ko-KR" altLang="en-US" dirty="0"/>
              <a:t>성능도 너무 부족하지 않고</a:t>
            </a:r>
            <a:r>
              <a:rPr lang="en-US" altLang="ko-KR" dirty="0"/>
              <a:t>, </a:t>
            </a:r>
            <a:r>
              <a:rPr lang="ko-KR" altLang="en-US" dirty="0"/>
              <a:t>가격도 적당해서 구매함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FIFO buffer</a:t>
            </a:r>
            <a:r>
              <a:rPr lang="ko-KR" altLang="en-US" dirty="0"/>
              <a:t>가 있는 것을 구매한 이유 </a:t>
            </a:r>
            <a:r>
              <a:rPr lang="en-US" altLang="ko-KR" dirty="0"/>
              <a:t>: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MCU</a:t>
            </a:r>
            <a:r>
              <a:rPr lang="ko-KR" altLang="en-US" dirty="0"/>
              <a:t>가 성능이 좋지 않아서 이미지를 넣고 빼면 다른 작업에 지장이 가서 </a:t>
            </a:r>
            <a:r>
              <a:rPr lang="en-US" altLang="ko-KR" dirty="0"/>
              <a:t>FIFO </a:t>
            </a:r>
            <a:r>
              <a:rPr lang="ko-KR" altLang="en-US" dirty="0"/>
              <a:t>버퍼가 있는 모델로 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40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LED </a:t>
            </a:r>
            <a:r>
              <a:rPr lang="ko-KR" altLang="en-US" dirty="0"/>
              <a:t>다이오드는 </a:t>
            </a:r>
            <a:r>
              <a:rPr lang="en-US" altLang="ko-KR" dirty="0"/>
              <a:t>KY-009</a:t>
            </a:r>
            <a:r>
              <a:rPr lang="ko-KR" altLang="en-US" dirty="0"/>
              <a:t>를 주문했고</a:t>
            </a:r>
            <a:r>
              <a:rPr lang="en-US" altLang="ko-KR" dirty="0"/>
              <a:t>, </a:t>
            </a:r>
            <a:r>
              <a:rPr lang="ko-KR" altLang="en-US" dirty="0"/>
              <a:t>마찬가지로 중국에서 오고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683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MCU</a:t>
            </a:r>
            <a:r>
              <a:rPr lang="ko-KR" altLang="en-US" dirty="0"/>
              <a:t>는 </a:t>
            </a:r>
            <a:r>
              <a:rPr lang="en-US" altLang="ko-KR" dirty="0"/>
              <a:t>Mega2560 pro</a:t>
            </a:r>
            <a:r>
              <a:rPr lang="ko-KR" altLang="en-US" dirty="0"/>
              <a:t>를 선택했고</a:t>
            </a:r>
            <a:r>
              <a:rPr lang="en-US" altLang="ko-KR" dirty="0"/>
              <a:t>, </a:t>
            </a:r>
            <a:r>
              <a:rPr lang="ko-KR" altLang="en-US" dirty="0"/>
              <a:t>마찬가지로 해외 구매 했기 때문에 중국에서 오고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아직 하드웨어 설계가 확정되지 않았기 때문에</a:t>
            </a:r>
            <a:r>
              <a:rPr lang="en-US" altLang="ko-KR" dirty="0"/>
              <a:t>, </a:t>
            </a:r>
            <a:r>
              <a:rPr lang="ko-KR" altLang="en-US" dirty="0"/>
              <a:t>그 외 추가되는 사항은 다음주 발표에 포함시키도록 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Mega2560 Pro </a:t>
            </a:r>
            <a:r>
              <a:rPr lang="ko-KR" altLang="en-US" dirty="0"/>
              <a:t>선택 이유</a:t>
            </a:r>
            <a:r>
              <a:rPr lang="en-US" altLang="ko-KR" dirty="0"/>
              <a:t>: </a:t>
            </a:r>
            <a:r>
              <a:rPr lang="ko-KR" altLang="en-US" dirty="0"/>
              <a:t>일단 디지털 입출력 핀이 많아서 구매</a:t>
            </a:r>
            <a:r>
              <a:rPr lang="en-US" altLang="ko-KR" dirty="0"/>
              <a:t>. </a:t>
            </a:r>
            <a:r>
              <a:rPr lang="ko-KR" altLang="en-US" dirty="0"/>
              <a:t>앞서 카메라도 </a:t>
            </a:r>
            <a:r>
              <a:rPr lang="en-US" altLang="ko-KR" dirty="0"/>
              <a:t>VCC/GND </a:t>
            </a:r>
            <a:r>
              <a:rPr lang="ko-KR" altLang="en-US" dirty="0"/>
              <a:t>외에 </a:t>
            </a:r>
            <a:r>
              <a:rPr lang="ko-KR" altLang="en-US" dirty="0" err="1"/>
              <a:t>데이터핀이</a:t>
            </a:r>
            <a:r>
              <a:rPr lang="ko-KR" altLang="en-US" dirty="0"/>
              <a:t> 많이 필요한데</a:t>
            </a:r>
            <a:r>
              <a:rPr lang="en-US" altLang="ko-KR" dirty="0"/>
              <a:t>.. </a:t>
            </a:r>
            <a:r>
              <a:rPr lang="ko-KR" altLang="en-US" dirty="0"/>
              <a:t>디지털 입출력 핀이 많은 모델을 선택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Arduino Mega </a:t>
            </a:r>
            <a:r>
              <a:rPr lang="ko-KR" altLang="en-US" dirty="0"/>
              <a:t>를 사지 않은 이유는 기판의 크기 문제 및 가격 때문임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Mega2560</a:t>
            </a:r>
            <a:r>
              <a:rPr lang="ko-KR" altLang="en-US" dirty="0"/>
              <a:t>은 </a:t>
            </a:r>
            <a:r>
              <a:rPr lang="en-US" altLang="ko-KR" dirty="0"/>
              <a:t>Arduino Mega</a:t>
            </a:r>
            <a:r>
              <a:rPr lang="ko-KR" altLang="en-US" dirty="0"/>
              <a:t>의 </a:t>
            </a:r>
            <a:r>
              <a:rPr lang="ko-KR" altLang="en-US" dirty="0" err="1"/>
              <a:t>스케마틱을</a:t>
            </a:r>
            <a:r>
              <a:rPr lang="ko-KR" altLang="en-US" dirty="0"/>
              <a:t> 따르고 있지만</a:t>
            </a:r>
            <a:r>
              <a:rPr lang="en-US" altLang="ko-KR" dirty="0"/>
              <a:t>, PCB </a:t>
            </a:r>
            <a:r>
              <a:rPr lang="ko-KR" altLang="en-US" dirty="0"/>
              <a:t>크기는 </a:t>
            </a:r>
            <a:r>
              <a:rPr lang="ko-KR" altLang="en-US" dirty="0" err="1"/>
              <a:t>아두이노</a:t>
            </a:r>
            <a:r>
              <a:rPr lang="ko-KR" altLang="en-US" dirty="0"/>
              <a:t> 보다 작음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** </a:t>
            </a:r>
            <a:r>
              <a:rPr lang="ko-KR" altLang="en-US" dirty="0"/>
              <a:t>하드웨어 설계와 관련해서는 아직 확정이 안되어서  추후 발표자가 진행하도록 하겠습니다 </a:t>
            </a:r>
            <a:r>
              <a:rPr lang="en-US" altLang="ko-KR" dirty="0"/>
              <a:t>***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79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프로젝트의 개요는 도시 가스 검침을 검침원이 일일이 하지 않아도</a:t>
            </a:r>
            <a:r>
              <a:rPr lang="en-US" altLang="ko-KR" dirty="0"/>
              <a:t>, </a:t>
            </a:r>
            <a:r>
              <a:rPr lang="ko-KR" altLang="en-US" dirty="0"/>
              <a:t>자동으로 사진을 찍어 검침하는 모듈을 제작하는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35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주 발표 때 받았던 피드백은 다음과 같습니다</a:t>
            </a:r>
            <a:r>
              <a:rPr lang="en-US" altLang="ko-KR" dirty="0"/>
              <a:t>. </a:t>
            </a:r>
            <a:r>
              <a:rPr lang="ko-KR" altLang="en-US" dirty="0"/>
              <a:t>저희가 기존에는 약 </a:t>
            </a:r>
            <a:r>
              <a:rPr lang="en-US" altLang="ko-KR" dirty="0"/>
              <a:t>80%</a:t>
            </a:r>
            <a:r>
              <a:rPr lang="ko-KR" altLang="en-US" dirty="0"/>
              <a:t>의 정확도를 목표로 하고</a:t>
            </a:r>
            <a:r>
              <a:rPr lang="en-US" altLang="ko-KR" dirty="0"/>
              <a:t>, </a:t>
            </a:r>
            <a:r>
              <a:rPr lang="ko-KR" altLang="en-US" dirty="0"/>
              <a:t>틀리면 사람이 어플리케이션으로 피드백해서 보완하겠다고 했습니다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이는 결국 전수조사를 하게 만들어서 문제 해결에 도움이 되지 않는다는 말씀이 있었고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80% </a:t>
            </a:r>
            <a:r>
              <a:rPr lang="ko-KR" altLang="en-US" dirty="0"/>
              <a:t>정도의 정확도는 구현이 너무 쉬워서 기술적 난이도가 아쉽다고도 말씀해 주셨습니다</a:t>
            </a:r>
            <a:r>
              <a:rPr lang="en-US" altLang="ko-KR" dirty="0"/>
              <a:t>. </a:t>
            </a:r>
            <a:r>
              <a:rPr lang="ko-KR" altLang="en-US" dirty="0"/>
              <a:t>그리고 가장 핵심적으로 차별점에 대해 보강해오라는 피드백이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65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낮은 정확도는 문제 해결이 되지 않는다는 부분과 기술적 난이도가 아쉽다고 말씀하신 부분에 대해서는 프로젝트의 목표 정확도를 </a:t>
            </a:r>
            <a:r>
              <a:rPr lang="en-US" altLang="ko-KR" dirty="0"/>
              <a:t>100%</a:t>
            </a:r>
            <a:r>
              <a:rPr lang="ko-KR" altLang="en-US" dirty="0"/>
              <a:t>에 근접하게 재설정함으로써 개선했습니다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10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대한 기대효과로는</a:t>
            </a:r>
            <a:r>
              <a:rPr lang="en-US" altLang="ko-KR" dirty="0"/>
              <a:t>, </a:t>
            </a:r>
            <a:r>
              <a:rPr lang="ko-KR" altLang="en-US" dirty="0"/>
              <a:t>자가 검침하던 사용자가 더 이상 신경 쓸 필요가 없게 되고</a:t>
            </a:r>
            <a:r>
              <a:rPr lang="en-US" altLang="ko-KR" dirty="0"/>
              <a:t>, </a:t>
            </a:r>
            <a:r>
              <a:rPr lang="ko-KR" altLang="en-US" dirty="0"/>
              <a:t>검침원들은 일일이 돌아다닐 필요가 없어 집니다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저희 프로젝트에서 제시한 문제를 해결할 수 있게 됩니다</a:t>
            </a:r>
            <a:r>
              <a:rPr lang="en-US" altLang="ko-KR" dirty="0"/>
              <a:t>. </a:t>
            </a:r>
            <a:r>
              <a:rPr lang="ko-KR" altLang="en-US" dirty="0"/>
              <a:t>또한 기술적 난이도 역시</a:t>
            </a:r>
            <a:r>
              <a:rPr lang="en-US" altLang="ko-KR" dirty="0"/>
              <a:t>, </a:t>
            </a:r>
            <a:r>
              <a:rPr lang="ko-KR" altLang="en-US" dirty="0"/>
              <a:t>목표 정확도가 상향됨으로써 난이도가 증가했습니다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642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사람에 의한 검침이 대다수이기 때문에</a:t>
            </a:r>
            <a:r>
              <a:rPr lang="en-US" altLang="ko-KR" dirty="0"/>
              <a:t> </a:t>
            </a:r>
            <a:r>
              <a:rPr lang="ko-KR" altLang="en-US" dirty="0"/>
              <a:t>검침 실수가 발생하곤 합니다</a:t>
            </a:r>
            <a:r>
              <a:rPr lang="en-US" altLang="ko-KR" dirty="0"/>
              <a:t>. </a:t>
            </a:r>
            <a:r>
              <a:rPr lang="ko-KR" altLang="en-US" dirty="0"/>
              <a:t>실제로 검침원 한 명이 관리 해야 할 세대가 너무 많아 실수가 발생하고 이로 인해 요금이 잘못 부과되는 경우가 있습니다</a:t>
            </a:r>
            <a:r>
              <a:rPr lang="en-US" altLang="ko-KR" dirty="0"/>
              <a:t>.</a:t>
            </a:r>
            <a:r>
              <a:rPr lang="ko-KR" altLang="en-US" dirty="0"/>
              <a:t> 통계자료를 찾아보면 소비자 불만 중 가장 높은 비율이 요금 관련 민원입니다</a:t>
            </a:r>
            <a:r>
              <a:rPr lang="en-US" altLang="ko-KR" dirty="0"/>
              <a:t>. </a:t>
            </a:r>
            <a:r>
              <a:rPr lang="ko-KR" altLang="en-US" dirty="0"/>
              <a:t>이는 가스 검침에 대한 소비자들의 신뢰도 하락으로 이어집니다</a:t>
            </a:r>
            <a:r>
              <a:rPr lang="en-US" altLang="ko-KR" dirty="0"/>
              <a:t>. </a:t>
            </a:r>
            <a:r>
              <a:rPr lang="ko-KR" altLang="en-US" dirty="0"/>
              <a:t>그래서 최소한 현 시스템의 정확도</a:t>
            </a:r>
            <a:r>
              <a:rPr lang="en-US" altLang="ko-KR" dirty="0"/>
              <a:t>(</a:t>
            </a:r>
            <a:r>
              <a:rPr lang="ko-KR" altLang="en-US" dirty="0"/>
              <a:t>약</a:t>
            </a:r>
            <a:r>
              <a:rPr lang="en-US" altLang="ko-KR" dirty="0"/>
              <a:t>98%) </a:t>
            </a:r>
            <a:r>
              <a:rPr lang="ko-KR" altLang="en-US" dirty="0"/>
              <a:t>이상인 </a:t>
            </a:r>
            <a:r>
              <a:rPr lang="en-US" altLang="ko-KR" dirty="0"/>
              <a:t>100%</a:t>
            </a:r>
            <a:r>
              <a:rPr lang="ko-KR" altLang="en-US" dirty="0"/>
              <a:t>에 근접한 정확도를 목표로 함으로써</a:t>
            </a:r>
            <a:r>
              <a:rPr lang="en-US" altLang="ko-KR" dirty="0"/>
              <a:t>,</a:t>
            </a:r>
            <a:r>
              <a:rPr lang="ko-KR" altLang="en-US" dirty="0"/>
              <a:t> 신뢰도 상승에도 도움을 줄 것이라고 판단됩니다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816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가장 강조하셨던 차별성에 대한 부분입니다</a:t>
            </a:r>
            <a:r>
              <a:rPr lang="en-US" altLang="ko-KR" dirty="0"/>
              <a:t>. </a:t>
            </a:r>
            <a:r>
              <a:rPr lang="ko-KR" altLang="en-US" dirty="0"/>
              <a:t>기존의 것과 어떤 차이가 있는지</a:t>
            </a:r>
            <a:r>
              <a:rPr lang="en-US" altLang="ko-KR" dirty="0"/>
              <a:t> </a:t>
            </a:r>
            <a:r>
              <a:rPr lang="ko-KR" altLang="en-US" dirty="0"/>
              <a:t>보강해오라고 하셨고</a:t>
            </a:r>
            <a:r>
              <a:rPr lang="en-US" altLang="ko-KR" dirty="0"/>
              <a:t>, </a:t>
            </a:r>
            <a:r>
              <a:rPr lang="ko-KR" altLang="en-US" dirty="0"/>
              <a:t>추가적으로</a:t>
            </a:r>
            <a:r>
              <a:rPr lang="en-US" altLang="ko-KR" dirty="0"/>
              <a:t> </a:t>
            </a:r>
            <a:r>
              <a:rPr lang="ko-KR" altLang="en-US" dirty="0"/>
              <a:t>스마트 계량기와 비교해서 매력이 없어 보인다는 말씀을 하셨습니다</a:t>
            </a:r>
            <a:r>
              <a:rPr lang="en-US" altLang="ko-KR" dirty="0"/>
              <a:t>. </a:t>
            </a:r>
            <a:r>
              <a:rPr lang="ko-KR" altLang="en-US" dirty="0"/>
              <a:t>그래서 차별성에 대한 근거를 보강하여 프로젝트 주제의 타당성을 높이고자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054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생각하는 프로젝트의 차별성은 다음과 같이 </a:t>
            </a:r>
            <a:r>
              <a:rPr lang="en-US" altLang="ko-KR" dirty="0"/>
              <a:t>3</a:t>
            </a:r>
            <a:r>
              <a:rPr lang="ko-KR" altLang="en-US" dirty="0"/>
              <a:t>가지 입니다</a:t>
            </a:r>
            <a:r>
              <a:rPr lang="en-US" altLang="ko-KR" dirty="0"/>
              <a:t>. </a:t>
            </a:r>
            <a:r>
              <a:rPr lang="ko-KR" altLang="en-US" dirty="0"/>
              <a:t>첫 번째는 호환성 좋다는 점</a:t>
            </a:r>
            <a:r>
              <a:rPr lang="en-US" altLang="ko-KR" dirty="0"/>
              <a:t>, </a:t>
            </a:r>
            <a:r>
              <a:rPr lang="ko-KR" altLang="en-US" dirty="0"/>
              <a:t>두 번째는 유효성 검증 및 원활한 민원 해결이 가능하다는 점</a:t>
            </a:r>
            <a:r>
              <a:rPr lang="en-US" altLang="ko-KR" dirty="0"/>
              <a:t>, </a:t>
            </a:r>
            <a:r>
              <a:rPr lang="ko-KR" altLang="en-US" dirty="0"/>
              <a:t>세 번째는 현 시스템에서 </a:t>
            </a:r>
            <a:r>
              <a:rPr lang="ko-KR" altLang="en-US" dirty="0" err="1"/>
              <a:t>지능형원격검침</a:t>
            </a:r>
            <a:r>
              <a:rPr lang="ko-KR" altLang="en-US" dirty="0"/>
              <a:t> 시스템으로 나아가는 그 과도기에 발생하는 문제점을 일부 해결한다는 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82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05D33-5040-4C7D-A701-E3CC5C82B41C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0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1248-B036-4C65-9AF8-584918AF15C3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0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35C2-9905-4EA5-ADF9-FACD6693FC2F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2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289D-B708-4C8A-9D95-F4DDF4094096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3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7EE0-5339-4158-91A7-54E8C83FC84F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F686-CB06-49B7-8304-056FB7755012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7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51D89-D5E2-433A-821C-EADD64D4BEC8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9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39663-552A-42C0-B76A-6B24C32B9641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9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29E3-8235-4504-A92D-ADF45611D267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2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92D3-F277-40C4-91B4-682C013570D5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2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A728-D50A-4360-AE21-0586325BCD88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3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BCEAE-6FEC-4E7A-B6C5-02448954A277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2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github.com/yourequiremorecitygas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orld.taobao.com/?pos=1&amp;acm=lb-zebra-243267-2087055.1003.1.1861105_0&amp;scm=1003.1.lb-zebra-243267-2087055.OTHER_14955595025821_1861105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orld.taobao.com/?pos=1&amp;acm=lb-zebra-243267-2087055.1003.1.1861105_0&amp;scm=1003.1.lb-zebra-243267-2087055.OTHER_14955595025821_1861105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orld.taobao.com/?pos=1&amp;acm=lb-zebra-243267-2087055.1003.1.1861105_0&amp;scm=1003.1.lb-zebra-243267-2087055.OTHER_14955595025821_1861105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21C3B-9A16-4774-B591-77EDC5DC50AD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7694" y="1487324"/>
            <a:ext cx="42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캡스톤</a:t>
            </a:r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 디자인 </a:t>
            </a:r>
            <a:r>
              <a:rPr lang="en-US" altLang="ko-KR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694" y="4855543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Kostar" panose="02020601020101020101" pitchFamily="18" charset="-127"/>
                <a:ea typeface="Kostar" panose="02020601020101020101" pitchFamily="18" charset="-127"/>
              </a:rPr>
              <a:t>팀명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: </a:t>
            </a:r>
            <a:r>
              <a:rPr lang="en-US" altLang="ko-KR" sz="2000" dirty="0">
                <a:latin typeface="Kostar" panose="02020601020101020101" pitchFamily="18" charset="-127"/>
                <a:ea typeface="Kostar" panose="02020601020101020101" pitchFamily="18" charset="-127"/>
              </a:rPr>
              <a:t>you require more city gas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30D9-3A32-46E0-BCAB-5546186931EB}"/>
              </a:ext>
            </a:extLst>
          </p:cNvPr>
          <p:cNvSpPr txBox="1"/>
          <p:nvPr/>
        </p:nvSpPr>
        <p:spPr>
          <a:xfrm>
            <a:off x="9042659" y="5717906"/>
            <a:ext cx="2805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20145034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홍성현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(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발표자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)</a:t>
            </a:r>
          </a:p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20146290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김성민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20142921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이승현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938E93-FA86-438B-B195-233804385701}"/>
              </a:ext>
            </a:extLst>
          </p:cNvPr>
          <p:cNvSpPr txBox="1"/>
          <p:nvPr/>
        </p:nvSpPr>
        <p:spPr>
          <a:xfrm>
            <a:off x="757694" y="5320646"/>
            <a:ext cx="1944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2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조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3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주차 발표</a:t>
            </a:r>
            <a:endParaRPr lang="en-US" altLang="ko-KR" sz="2000" b="1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B3626-D650-47D4-9951-467FD6887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4" y="5785749"/>
            <a:ext cx="434354" cy="4343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146F4D-80EB-4C9F-BC04-C7A72FFCD0C6}"/>
              </a:ext>
            </a:extLst>
          </p:cNvPr>
          <p:cNvSpPr/>
          <p:nvPr/>
        </p:nvSpPr>
        <p:spPr>
          <a:xfrm>
            <a:off x="1192048" y="5806769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https://github.com/yourequiremorecitygas</a:t>
            </a:r>
            <a:endParaRPr lang="ko-KR" altLang="en-US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D2487C-AAAD-4906-98E7-50B2BC71D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7" y="1676067"/>
            <a:ext cx="2370318" cy="1752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FE69C6-539A-4A41-B1A1-9223C291A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5818">
            <a:off x="10680916" y="3776051"/>
            <a:ext cx="547680" cy="5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4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79207-1A35-4518-909D-004B95F8F6A8}"/>
              </a:ext>
            </a:extLst>
          </p:cNvPr>
          <p:cNvSpPr txBox="1"/>
          <p:nvPr/>
        </p:nvSpPr>
        <p:spPr>
          <a:xfrm>
            <a:off x="677120" y="1342167"/>
            <a:ext cx="198295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호환성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8DEF96-6DB1-4158-9CD7-01E717FDABA0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2008CD-4742-4630-AD7C-728AE54DB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227714-0EB2-43C9-AA6A-399FB07ABE48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8D6E51-2318-4185-852A-6245C66AC887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C7EF03-8863-4615-AEB3-7261DCA60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90758"/>
              </p:ext>
            </p:extLst>
          </p:nvPr>
        </p:nvGraphicFramePr>
        <p:xfrm>
          <a:off x="684924" y="2064202"/>
          <a:ext cx="10822152" cy="4545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5538">
                  <a:extLst>
                    <a:ext uri="{9D8B030D-6E8A-4147-A177-3AD203B41FA5}">
                      <a16:colId xmlns:a16="http://schemas.microsoft.com/office/drawing/2014/main" val="2989844510"/>
                    </a:ext>
                  </a:extLst>
                </a:gridCol>
                <a:gridCol w="2705538">
                  <a:extLst>
                    <a:ext uri="{9D8B030D-6E8A-4147-A177-3AD203B41FA5}">
                      <a16:colId xmlns:a16="http://schemas.microsoft.com/office/drawing/2014/main" val="3246709723"/>
                    </a:ext>
                  </a:extLst>
                </a:gridCol>
                <a:gridCol w="2705538">
                  <a:extLst>
                    <a:ext uri="{9D8B030D-6E8A-4147-A177-3AD203B41FA5}">
                      <a16:colId xmlns:a16="http://schemas.microsoft.com/office/drawing/2014/main" val="2349744413"/>
                    </a:ext>
                  </a:extLst>
                </a:gridCol>
                <a:gridCol w="2705538">
                  <a:extLst>
                    <a:ext uri="{9D8B030D-6E8A-4147-A177-3AD203B41FA5}">
                      <a16:colId xmlns:a16="http://schemas.microsoft.com/office/drawing/2014/main" val="714515689"/>
                    </a:ext>
                  </a:extLst>
                </a:gridCol>
              </a:tblGrid>
              <a:tr h="339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수요량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주요수요처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34545"/>
                  </a:ext>
                </a:extLst>
              </a:tr>
              <a:tr h="339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기계식계량기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기계식 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88%</a:t>
                      </a:r>
                      <a:endPara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일반가정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620301"/>
                  </a:ext>
                </a:extLst>
              </a:tr>
              <a:tr h="529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외부 연동형 계량기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고감도 리드스위치</a:t>
                      </a:r>
                      <a:b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Pulse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신호 연동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Port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12%</a:t>
                      </a:r>
                      <a:endPara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일반요청가정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193261"/>
                  </a:ext>
                </a:extLst>
              </a:tr>
              <a:tr h="752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전자식계량기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LCD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표시장치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DCPLC/485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자가진단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아파트</a:t>
                      </a:r>
                      <a:b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오피스텔등</a:t>
                      </a:r>
                      <a:b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공동주택용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64727"/>
                  </a:ext>
                </a:extLst>
              </a:tr>
              <a:tr h="975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누출점검용</a:t>
                      </a:r>
                      <a:b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가스계량기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LCD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표시장치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DCPLC/485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자가진단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기능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가스누출 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음폐가스배관용</a:t>
                      </a:r>
                      <a:endPara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74708"/>
                  </a:ext>
                </a:extLst>
              </a:tr>
              <a:tr h="1198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다기능</a:t>
                      </a:r>
                      <a:b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계량기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LCD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표시장치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DCPLC/485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자가진단 기능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가스누설검지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차단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가스공급자 강제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음폐가스배관용</a:t>
                      </a:r>
                      <a:endPara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3059"/>
                  </a:ext>
                </a:extLst>
              </a:tr>
              <a:tr h="339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100%</a:t>
                      </a:r>
                      <a:endParaRPr lang="ko-KR" altLang="en-US" sz="16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90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33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A8700E-2AFD-414A-9EC2-AD2E5DF45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12" y="2274300"/>
            <a:ext cx="5210175" cy="39814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69A60B2-7BEE-41DF-8354-7BED80BB529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F3CC7B-79ED-4F2D-91DD-DD6DC3FA7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8210FB-354A-4681-9596-D59B8230904F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1C075D-ADBB-4915-8688-2FADE1D8AE07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B1B2C-F738-4D3B-9A06-4E93AB24491E}"/>
              </a:ext>
            </a:extLst>
          </p:cNvPr>
          <p:cNvSpPr txBox="1"/>
          <p:nvPr/>
        </p:nvSpPr>
        <p:spPr>
          <a:xfrm>
            <a:off x="677120" y="1342167"/>
            <a:ext cx="198295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호환성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99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0A4FBE3-7CCD-481A-B6A7-A335EC1B9043}"/>
              </a:ext>
            </a:extLst>
          </p:cNvPr>
          <p:cNvGrpSpPr/>
          <p:nvPr/>
        </p:nvGrpSpPr>
        <p:grpSpPr>
          <a:xfrm>
            <a:off x="2576760" y="2247293"/>
            <a:ext cx="6899930" cy="4168246"/>
            <a:chOff x="2783913" y="2247293"/>
            <a:chExt cx="6899930" cy="416824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B127A46-9F67-4FA1-A857-7A403291EA3B}"/>
                </a:ext>
              </a:extLst>
            </p:cNvPr>
            <p:cNvGrpSpPr/>
            <p:nvPr/>
          </p:nvGrpSpPr>
          <p:grpSpPr>
            <a:xfrm>
              <a:off x="2783913" y="2247293"/>
              <a:ext cx="3211599" cy="4168246"/>
              <a:chOff x="1858339" y="1973297"/>
              <a:chExt cx="3555324" cy="4614357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047FA85-7A83-450B-A5B6-9CEC0AC93D6C}"/>
                  </a:ext>
                </a:extLst>
              </p:cNvPr>
              <p:cNvGrpSpPr/>
              <p:nvPr/>
            </p:nvGrpSpPr>
            <p:grpSpPr>
              <a:xfrm>
                <a:off x="1858339" y="1973297"/>
                <a:ext cx="3555324" cy="4614357"/>
                <a:chOff x="1858339" y="1887471"/>
                <a:chExt cx="3555324" cy="4614357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356854F-39A3-4C4D-A9B0-EA335567F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58339" y="1887471"/>
                  <a:ext cx="3555324" cy="4614357"/>
                </a:xfrm>
                <a:prstGeom prst="rect">
                  <a:avLst/>
                </a:prstGeom>
              </p:spPr>
            </p:pic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418F8EC3-E78D-4B0F-8C1C-01E409F6D12A}"/>
                    </a:ext>
                  </a:extLst>
                </p:cNvPr>
                <p:cNvSpPr/>
                <p:nvPr/>
              </p:nvSpPr>
              <p:spPr>
                <a:xfrm>
                  <a:off x="2570348" y="2296170"/>
                  <a:ext cx="2165131" cy="1116759"/>
                </a:xfrm>
                <a:prstGeom prst="roundRect">
                  <a:avLst/>
                </a:prstGeom>
                <a:solidFill>
                  <a:srgbClr val="FFD96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8066E2-8017-40D7-805B-04F85EE2AEEA}"/>
                  </a:ext>
                </a:extLst>
              </p:cNvPr>
              <p:cNvSpPr txBox="1"/>
              <p:nvPr/>
            </p:nvSpPr>
            <p:spPr>
              <a:xfrm>
                <a:off x="3167234" y="2690646"/>
                <a:ext cx="943648" cy="5232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spc="-15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모듈</a:t>
                </a:r>
                <a:endPara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8ACEA04-146C-4DD0-A595-1B58DFE6968B}"/>
                </a:ext>
              </a:extLst>
            </p:cNvPr>
            <p:cNvGrpSpPr/>
            <p:nvPr/>
          </p:nvGrpSpPr>
          <p:grpSpPr>
            <a:xfrm>
              <a:off x="6320330" y="3043423"/>
              <a:ext cx="3363513" cy="2905976"/>
              <a:chOff x="6320328" y="2711219"/>
              <a:chExt cx="3363513" cy="2905976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435D062C-147D-4885-8EB4-9F15DF3B50C9}"/>
                  </a:ext>
                </a:extLst>
              </p:cNvPr>
              <p:cNvSpPr/>
              <p:nvPr/>
            </p:nvSpPr>
            <p:spPr>
              <a:xfrm>
                <a:off x="8313875" y="2711219"/>
                <a:ext cx="1369966" cy="75150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A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사</a:t>
                </a: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787F165B-323D-4691-85E3-BBB336D5988B}"/>
                  </a:ext>
                </a:extLst>
              </p:cNvPr>
              <p:cNvSpPr/>
              <p:nvPr/>
            </p:nvSpPr>
            <p:spPr>
              <a:xfrm>
                <a:off x="8313875" y="3788457"/>
                <a:ext cx="1369966" cy="75150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B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사</a:t>
                </a: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2B5B990-8F5D-4232-B448-5EC25FB8CA09}"/>
                  </a:ext>
                </a:extLst>
              </p:cNvPr>
              <p:cNvSpPr/>
              <p:nvPr/>
            </p:nvSpPr>
            <p:spPr>
              <a:xfrm>
                <a:off x="8313875" y="4865694"/>
                <a:ext cx="1369966" cy="75150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C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사</a:t>
                </a:r>
              </a:p>
            </p:txBody>
          </p:sp>
          <p:sp>
            <p:nvSpPr>
              <p:cNvPr id="4" name="화살표: 왼쪽/오른쪽 3">
                <a:extLst>
                  <a:ext uri="{FF2B5EF4-FFF2-40B4-BE49-F238E27FC236}">
                    <a16:creationId xmlns:a16="http://schemas.microsoft.com/office/drawing/2014/main" id="{1226DF1F-B4AF-4482-A4A0-13F9706184A6}"/>
                  </a:ext>
                </a:extLst>
              </p:cNvPr>
              <p:cNvSpPr/>
              <p:nvPr/>
            </p:nvSpPr>
            <p:spPr>
              <a:xfrm>
                <a:off x="6320330" y="2815135"/>
                <a:ext cx="1544887" cy="543670"/>
              </a:xfrm>
              <a:prstGeom prst="left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화살표: 왼쪽/오른쪽 24">
                <a:extLst>
                  <a:ext uri="{FF2B5EF4-FFF2-40B4-BE49-F238E27FC236}">
                    <a16:creationId xmlns:a16="http://schemas.microsoft.com/office/drawing/2014/main" id="{7E309DC5-B557-42BB-A50F-FFE0BEADA86B}"/>
                  </a:ext>
                </a:extLst>
              </p:cNvPr>
              <p:cNvSpPr/>
              <p:nvPr/>
            </p:nvSpPr>
            <p:spPr>
              <a:xfrm>
                <a:off x="6320329" y="3892372"/>
                <a:ext cx="1544887" cy="543670"/>
              </a:xfrm>
              <a:prstGeom prst="left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화살표: 왼쪽/오른쪽 25">
                <a:extLst>
                  <a:ext uri="{FF2B5EF4-FFF2-40B4-BE49-F238E27FC236}">
                    <a16:creationId xmlns:a16="http://schemas.microsoft.com/office/drawing/2014/main" id="{7E303C9B-589E-4AF3-8B94-0EEF6CFEF008}"/>
                  </a:ext>
                </a:extLst>
              </p:cNvPr>
              <p:cNvSpPr/>
              <p:nvPr/>
            </p:nvSpPr>
            <p:spPr>
              <a:xfrm>
                <a:off x="6320328" y="4969610"/>
                <a:ext cx="1544887" cy="543670"/>
              </a:xfrm>
              <a:prstGeom prst="left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25035A-89D1-4668-85CD-ED20953FD5D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5F13B7-4A63-40CD-A7FB-FAD77220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009E97-99AA-4337-BC15-5199D17757B5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ADE5096-E851-4B01-946B-227D54B5F723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8EC566-8281-43AC-A993-487BABE3DAD2}"/>
              </a:ext>
            </a:extLst>
          </p:cNvPr>
          <p:cNvSpPr txBox="1"/>
          <p:nvPr/>
        </p:nvSpPr>
        <p:spPr>
          <a:xfrm>
            <a:off x="677120" y="1342167"/>
            <a:ext cx="198295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호환성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22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C3B6C30-0FA5-4ECE-8548-E8F51A612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27" y="3371848"/>
            <a:ext cx="3657600" cy="1714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B7A4B7-D382-4A12-A0BC-25286FEFE248}"/>
              </a:ext>
            </a:extLst>
          </p:cNvPr>
          <p:cNvSpPr txBox="1"/>
          <p:nvPr/>
        </p:nvSpPr>
        <p:spPr>
          <a:xfrm>
            <a:off x="5308528" y="3967488"/>
            <a:ext cx="674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D61481-38E9-4CC4-B31A-99DEF19EF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65" y="2238373"/>
            <a:ext cx="5210175" cy="39814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9D8A2B0-4026-452D-9C62-13D80A2D5099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6063675-4B8F-492A-835F-B0BDE9B2D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86B134-E46E-4693-9E79-EF0F200602FC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28226FC-7A37-45BE-ADF6-0D93503AA766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243E76-5364-4509-826D-6061ECAB0872}"/>
              </a:ext>
            </a:extLst>
          </p:cNvPr>
          <p:cNvSpPr txBox="1"/>
          <p:nvPr/>
        </p:nvSpPr>
        <p:spPr>
          <a:xfrm>
            <a:off x="644156" y="1390723"/>
            <a:ext cx="5351356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유효성 검증 및 원활한 민원 해결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50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79207-1A35-4518-909D-004B95F8F6A8}"/>
              </a:ext>
            </a:extLst>
          </p:cNvPr>
          <p:cNvSpPr txBox="1"/>
          <p:nvPr/>
        </p:nvSpPr>
        <p:spPr>
          <a:xfrm>
            <a:off x="566283" y="1393726"/>
            <a:ext cx="8037390" cy="523220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시스템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지능형 원격검침 시스템 과도기 문제 해결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8F1AB8-E7AB-4159-9ABF-34B83C56DDE6}"/>
              </a:ext>
            </a:extLst>
          </p:cNvPr>
          <p:cNvSpPr/>
          <p:nvPr/>
        </p:nvSpPr>
        <p:spPr>
          <a:xfrm>
            <a:off x="990254" y="2587336"/>
            <a:ext cx="2465200" cy="12075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미적용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3417027-2EA8-434C-8222-E5F7109BAB38}"/>
              </a:ext>
            </a:extLst>
          </p:cNvPr>
          <p:cNvSpPr/>
          <p:nvPr/>
        </p:nvSpPr>
        <p:spPr>
          <a:xfrm>
            <a:off x="3577215" y="2889784"/>
            <a:ext cx="987136" cy="60267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F6FDA81-A24D-4D45-9E3E-3916FB624236}"/>
              </a:ext>
            </a:extLst>
          </p:cNvPr>
          <p:cNvSpPr/>
          <p:nvPr/>
        </p:nvSpPr>
        <p:spPr>
          <a:xfrm>
            <a:off x="4686112" y="2587334"/>
            <a:ext cx="2919844" cy="12075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자동원격검침</a:t>
            </a:r>
            <a:r>
              <a:rPr lang="en-US" altLang="ko-KR" sz="2800" b="1" spc="-15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(AMR)</a:t>
            </a:r>
            <a:endParaRPr lang="ko-KR" altLang="en-US" sz="2800" b="1" spc="-15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DE37CE-0416-45CC-A113-7B66B7C368D6}"/>
              </a:ext>
            </a:extLst>
          </p:cNvPr>
          <p:cNvSpPr/>
          <p:nvPr/>
        </p:nvSpPr>
        <p:spPr>
          <a:xfrm>
            <a:off x="7727718" y="2889785"/>
            <a:ext cx="987136" cy="60267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857027-E791-4D7E-BF75-B377C206AFB2}"/>
              </a:ext>
            </a:extLst>
          </p:cNvPr>
          <p:cNvSpPr/>
          <p:nvPr/>
        </p:nvSpPr>
        <p:spPr>
          <a:xfrm>
            <a:off x="8808373" y="2587336"/>
            <a:ext cx="2829442" cy="12075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지능형원격검침</a:t>
            </a:r>
            <a:r>
              <a:rPr lang="en-US" altLang="ko-KR" sz="2800" b="1" spc="-15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(AMI)</a:t>
            </a:r>
            <a:endParaRPr lang="ko-KR" altLang="en-US" sz="2800" b="1" spc="-15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DF27CEC-AC74-4B54-9B62-B292E2E43D7F}"/>
              </a:ext>
            </a:extLst>
          </p:cNvPr>
          <p:cNvSpPr/>
          <p:nvPr/>
        </p:nvSpPr>
        <p:spPr>
          <a:xfrm>
            <a:off x="990254" y="4536745"/>
            <a:ext cx="2465200" cy="200544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기계식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A3362D-34C6-4BC2-BC20-5E2453E99323}"/>
              </a:ext>
            </a:extLst>
          </p:cNvPr>
          <p:cNvSpPr/>
          <p:nvPr/>
        </p:nvSpPr>
        <p:spPr>
          <a:xfrm>
            <a:off x="4913434" y="4536745"/>
            <a:ext cx="2465200" cy="20054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기계식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</a:t>
            </a: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EE788C8-AD9E-4FC3-B649-4BD2207B4019}"/>
              </a:ext>
            </a:extLst>
          </p:cNvPr>
          <p:cNvSpPr/>
          <p:nvPr/>
        </p:nvSpPr>
        <p:spPr>
          <a:xfrm>
            <a:off x="8990494" y="4536745"/>
            <a:ext cx="2465200" cy="200544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스마트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5875ACE0-D2AF-4AB9-8C74-3600F2349B58}"/>
              </a:ext>
            </a:extLst>
          </p:cNvPr>
          <p:cNvSpPr/>
          <p:nvPr/>
        </p:nvSpPr>
        <p:spPr>
          <a:xfrm>
            <a:off x="1843586" y="3905126"/>
            <a:ext cx="758536" cy="467591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5C07F60-D3E9-4229-989E-DF693A9C551D}"/>
              </a:ext>
            </a:extLst>
          </p:cNvPr>
          <p:cNvSpPr/>
          <p:nvPr/>
        </p:nvSpPr>
        <p:spPr>
          <a:xfrm>
            <a:off x="5766766" y="3905125"/>
            <a:ext cx="758536" cy="467591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642EC3B5-26F9-446D-AD50-4D428EC95533}"/>
              </a:ext>
            </a:extLst>
          </p:cNvPr>
          <p:cNvSpPr/>
          <p:nvPr/>
        </p:nvSpPr>
        <p:spPr>
          <a:xfrm>
            <a:off x="9843826" y="3965614"/>
            <a:ext cx="758536" cy="467591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FB760D-E72D-466E-BAF6-3190A9F62EA7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AFC953-9139-4E33-B36B-7E8DF39C9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67FB94-15ED-46C3-A03E-09D978768CF7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49859C5-98EF-44A6-A52F-B72545318401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19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12D9D8-FF8B-46A4-BF6F-8CCD15AD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32" y="2110494"/>
            <a:ext cx="7094536" cy="45396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A0C60C2-82BB-4DC3-B6E2-7E85A2D97091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C3FC897-186A-45AC-BA97-F5F364E92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64F62E-2CF3-43FC-8BDE-989B514E4C7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C24CF7-D2D4-4D4F-8A94-8D0A41E6CE25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58480-C5D2-4E4E-8D53-BDE613774F81}"/>
              </a:ext>
            </a:extLst>
          </p:cNvPr>
          <p:cNvSpPr txBox="1"/>
          <p:nvPr/>
        </p:nvSpPr>
        <p:spPr>
          <a:xfrm>
            <a:off x="566283" y="1393726"/>
            <a:ext cx="8037390" cy="523220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시스템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지능형 원격검침 시스템 과도기 문제 해결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73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79207-1A35-4518-909D-004B95F8F6A8}"/>
              </a:ext>
            </a:extLst>
          </p:cNvPr>
          <p:cNvSpPr txBox="1"/>
          <p:nvPr/>
        </p:nvSpPr>
        <p:spPr>
          <a:xfrm>
            <a:off x="990254" y="2713657"/>
            <a:ext cx="10647561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 정확도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근접하게 재설정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E2484-D1C8-495D-A7A1-E6E703D51B64}"/>
              </a:ext>
            </a:extLst>
          </p:cNvPr>
          <p:cNvSpPr txBox="1"/>
          <p:nvPr/>
        </p:nvSpPr>
        <p:spPr>
          <a:xfrm>
            <a:off x="990254" y="3474513"/>
            <a:ext cx="10647561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개발 삭제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82FEA3-7077-48B6-85F7-8B0D7A76E1B7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43AF39-A544-4CC8-82BA-17B14F686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6B898D-F152-4AD3-A60E-C8C0A63CFB5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주요 변경사항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14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CC458B8-047D-485D-8A38-0C6DCCA3DAB2}"/>
              </a:ext>
            </a:extLst>
          </p:cNvPr>
          <p:cNvGrpSpPr/>
          <p:nvPr/>
        </p:nvGrpSpPr>
        <p:grpSpPr>
          <a:xfrm>
            <a:off x="884394" y="1852516"/>
            <a:ext cx="7007732" cy="3927750"/>
            <a:chOff x="520935" y="1757926"/>
            <a:chExt cx="7007732" cy="39277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209E0B-9C17-4F1E-B759-00796EAB7D73}"/>
                </a:ext>
              </a:extLst>
            </p:cNvPr>
            <p:cNvSpPr txBox="1"/>
            <p:nvPr/>
          </p:nvSpPr>
          <p:spPr>
            <a:xfrm>
              <a:off x="520936" y="1833279"/>
              <a:ext cx="1880488" cy="5232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공통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AA8E9E-D355-47EC-8CC3-EED4D3B8E4F3}"/>
                </a:ext>
              </a:extLst>
            </p:cNvPr>
            <p:cNvSpPr txBox="1"/>
            <p:nvPr/>
          </p:nvSpPr>
          <p:spPr>
            <a:xfrm>
              <a:off x="520935" y="2974454"/>
              <a:ext cx="188048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김성민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6C02D2-4C06-483F-A2C5-D39A1B540CA8}"/>
                </a:ext>
              </a:extLst>
            </p:cNvPr>
            <p:cNvSpPr/>
            <p:nvPr/>
          </p:nvSpPr>
          <p:spPr>
            <a:xfrm>
              <a:off x="2605243" y="1757926"/>
              <a:ext cx="4923424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수집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</a:t>
              </a:r>
              <a:r>
                <a:rPr lang="ko-KR" altLang="en-US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DC4A0-B7B8-4781-8F99-041656E37D51}"/>
                </a:ext>
              </a:extLst>
            </p:cNvPr>
            <p:cNvSpPr txBox="1"/>
            <p:nvPr/>
          </p:nvSpPr>
          <p:spPr>
            <a:xfrm>
              <a:off x="520935" y="4050712"/>
              <a:ext cx="1880488" cy="5232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홍성현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6190F-1A26-40DA-B308-F5DD814E5C0D}"/>
                </a:ext>
              </a:extLst>
            </p:cNvPr>
            <p:cNvSpPr txBox="1"/>
            <p:nvPr/>
          </p:nvSpPr>
          <p:spPr>
            <a:xfrm>
              <a:off x="520935" y="5162456"/>
              <a:ext cx="1880488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이승현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C9688BB-A840-43DF-AA13-AC6879CC8EC4}"/>
                </a:ext>
              </a:extLst>
            </p:cNvPr>
            <p:cNvSpPr/>
            <p:nvPr/>
          </p:nvSpPr>
          <p:spPr>
            <a:xfrm>
              <a:off x="2605243" y="3047163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처리서버 및 결과서버 구현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2E747F-2295-4293-AB9B-E47733AE4752}"/>
                </a:ext>
              </a:extLst>
            </p:cNvPr>
            <p:cNvSpPr/>
            <p:nvPr/>
          </p:nvSpPr>
          <p:spPr>
            <a:xfrm>
              <a:off x="2605243" y="4112267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광학 문자 인식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(OCR)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49289-8922-4B32-9E58-3799ED137706}"/>
                </a:ext>
              </a:extLst>
            </p:cNvPr>
            <p:cNvSpPr/>
            <p:nvPr/>
          </p:nvSpPr>
          <p:spPr>
            <a:xfrm>
              <a:off x="2605243" y="5121358"/>
              <a:ext cx="4923424" cy="50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설계 및 제작 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코딩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F0A0A2-5B15-4A99-B787-54D88AC49531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F2DAA4-32B7-439C-8685-4DC452D8F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9CDF88-F021-401B-9DC6-816153BC91C5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업무 분담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72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0224B2-AA7E-4AC9-9E3C-0CBF59979FD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1F7A7A-45CA-465B-92EE-FAFC5C7A4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8C38F-93F0-44C9-96DD-1A088949762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계획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AFC20D-97CC-4E29-AC6F-620F195A4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12843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5D51723-5CCB-4B20-926B-6C93871C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1544935"/>
            <a:ext cx="6715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8E0AEB-D43E-4191-88F5-78D3D1177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885312"/>
              </p:ext>
            </p:extLst>
          </p:nvPr>
        </p:nvGraphicFramePr>
        <p:xfrm>
          <a:off x="531313" y="2268707"/>
          <a:ext cx="11099032" cy="4296496"/>
        </p:xfrm>
        <a:graphic>
          <a:graphicData uri="http://schemas.openxmlformats.org/drawingml/2006/table">
            <a:tbl>
              <a:tblPr/>
              <a:tblGrid>
                <a:gridCol w="2965395">
                  <a:extLst>
                    <a:ext uri="{9D8B030D-6E8A-4147-A177-3AD203B41FA5}">
                      <a16:colId xmlns:a16="http://schemas.microsoft.com/office/drawing/2014/main" val="1748702594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4997158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51793862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09620330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011186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622256286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881976499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6741594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942276397"/>
                    </a:ext>
                  </a:extLst>
                </a:gridCol>
                <a:gridCol w="525300">
                  <a:extLst>
                    <a:ext uri="{9D8B030D-6E8A-4147-A177-3AD203B41FA5}">
                      <a16:colId xmlns:a16="http://schemas.microsoft.com/office/drawing/2014/main" val="4248594400"/>
                    </a:ext>
                  </a:extLst>
                </a:gridCol>
                <a:gridCol w="491409">
                  <a:extLst>
                    <a:ext uri="{9D8B030D-6E8A-4147-A177-3AD203B41FA5}">
                      <a16:colId xmlns:a16="http://schemas.microsoft.com/office/drawing/2014/main" val="367559713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59909684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55312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35872930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85165143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50836819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079413721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제안서 작성 및 발표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모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</a:t>
                      </a: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트</a:t>
                      </a:r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말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49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프로젝트 계획 개선 </a:t>
                      </a:r>
                      <a:endParaRPr lang="ko-KR" altLang="en-US" sz="1200" b="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및 제안서 수정</a:t>
                      </a:r>
                      <a:endParaRPr lang="ko-KR" altLang="en-US" sz="1200" b="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49167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학습 데이터 수집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6830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학습 데이터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전처리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15277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하드웨어 설계 및 부품 구매</a:t>
                      </a:r>
                      <a:b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</a:b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리비전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 포함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5837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결과서버와 처리서버 통신 프로토콜 설계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8897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 구축 및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 표시 기능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542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(OCR)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11539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카메라 기능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(Camera + LED)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1202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처리서버 구축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14515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E3A6A3-ED6B-4A53-AAC4-13EC8ACBC23F}"/>
              </a:ext>
            </a:extLst>
          </p:cNvPr>
          <p:cNvSpPr/>
          <p:nvPr/>
        </p:nvSpPr>
        <p:spPr>
          <a:xfrm>
            <a:off x="4012602" y="1624405"/>
            <a:ext cx="505610" cy="4898654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9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0224B2-AA7E-4AC9-9E3C-0CBF59979FD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1F7A7A-45CA-465B-92EE-FAFC5C7A4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8C38F-93F0-44C9-96DD-1A088949762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계획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AFC20D-97CC-4E29-AC6F-620F195A4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049774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5D51723-5CCB-4B20-926B-6C93871C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1544935"/>
            <a:ext cx="6715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8E0AEB-D43E-4191-88F5-78D3D1177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32752"/>
              </p:ext>
            </p:extLst>
          </p:nvPr>
        </p:nvGraphicFramePr>
        <p:xfrm>
          <a:off x="531313" y="2268707"/>
          <a:ext cx="11099032" cy="2427082"/>
        </p:xfrm>
        <a:graphic>
          <a:graphicData uri="http://schemas.openxmlformats.org/drawingml/2006/table">
            <a:tbl>
              <a:tblPr/>
              <a:tblGrid>
                <a:gridCol w="2965395">
                  <a:extLst>
                    <a:ext uri="{9D8B030D-6E8A-4147-A177-3AD203B41FA5}">
                      <a16:colId xmlns:a16="http://schemas.microsoft.com/office/drawing/2014/main" val="1748702594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4997158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51793862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09620330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011186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622256286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881976499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6741594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942276397"/>
                    </a:ext>
                  </a:extLst>
                </a:gridCol>
                <a:gridCol w="525300">
                  <a:extLst>
                    <a:ext uri="{9D8B030D-6E8A-4147-A177-3AD203B41FA5}">
                      <a16:colId xmlns:a16="http://schemas.microsoft.com/office/drawing/2014/main" val="4248594400"/>
                    </a:ext>
                  </a:extLst>
                </a:gridCol>
                <a:gridCol w="491409">
                  <a:extLst>
                    <a:ext uri="{9D8B030D-6E8A-4147-A177-3AD203B41FA5}">
                      <a16:colId xmlns:a16="http://schemas.microsoft.com/office/drawing/2014/main" val="367559713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59909684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55312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35872930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85165143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50836819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079413721"/>
                    </a:ext>
                  </a:extLst>
                </a:gridCol>
              </a:tblGrid>
              <a:tr h="255961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서버간 비동기 통신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t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 fontAlgn="t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모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</a:t>
                      </a: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트</a:t>
                      </a:r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말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241505"/>
                  </a:ext>
                </a:extLst>
              </a:tr>
              <a:tr h="255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5767737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 정확도 향상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245422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서버에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OCR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기능 탑재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6736407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 개선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마감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160621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처리서버간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통신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823650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최종발표 준비 및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통합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158503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AAB249-4041-4E3D-B7EC-44732050CF56}"/>
              </a:ext>
            </a:extLst>
          </p:cNvPr>
          <p:cNvSpPr/>
          <p:nvPr/>
        </p:nvSpPr>
        <p:spPr>
          <a:xfrm>
            <a:off x="4012602" y="1624405"/>
            <a:ext cx="505610" cy="3084933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81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1073579" y="1794053"/>
            <a:ext cx="873252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 피드백 및 개선 사항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사항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진행 계획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진행 상황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32AF5A-96E2-4F84-9E9E-2457D8E0B579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41642E-1314-4685-977D-5AD7AB04F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1C69B9-BA04-4CBF-88E7-D2AB8DAAD73E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순서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306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951531" cy="356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E1894F-42BC-46C3-A81D-F142A40287A6}"/>
              </a:ext>
            </a:extLst>
          </p:cNvPr>
          <p:cNvGrpSpPr/>
          <p:nvPr/>
        </p:nvGrpSpPr>
        <p:grpSpPr>
          <a:xfrm>
            <a:off x="1828478" y="2754822"/>
            <a:ext cx="5067665" cy="1348356"/>
            <a:chOff x="2099879" y="3368112"/>
            <a:chExt cx="5067665" cy="134835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8447D21-A642-4E8A-BE92-C0CCAD36284C}"/>
                </a:ext>
              </a:extLst>
            </p:cNvPr>
            <p:cNvSpPr/>
            <p:nvPr/>
          </p:nvSpPr>
          <p:spPr>
            <a:xfrm>
              <a:off x="2099879" y="3368112"/>
              <a:ext cx="3013967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제안서 작성 및 발표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40514-F606-4D5F-9333-9F7CF0FEBF03}"/>
                </a:ext>
              </a:extLst>
            </p:cNvPr>
            <p:cNvSpPr/>
            <p:nvPr/>
          </p:nvSpPr>
          <p:spPr>
            <a:xfrm>
              <a:off x="2099879" y="4254803"/>
              <a:ext cx="5067665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2. 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프로젝트 계획 개선 및 제안서 수정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453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4D68C4-5546-480E-8EC2-C89ABB6A575B}"/>
              </a:ext>
            </a:extLst>
          </p:cNvPr>
          <p:cNvSpPr/>
          <p:nvPr/>
        </p:nvSpPr>
        <p:spPr>
          <a:xfrm>
            <a:off x="3817562" y="3198167"/>
            <a:ext cx="455687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 설계 및 부품구매</a:t>
            </a:r>
          </a:p>
        </p:txBody>
      </p:sp>
    </p:spTree>
    <p:extLst>
      <p:ext uri="{BB962C8B-B14F-4D97-AF65-F5344CB8AC3E}">
        <p14:creationId xmlns:p14="http://schemas.microsoft.com/office/powerpoint/2010/main" val="3929990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E48468-E38C-4E59-947C-F3F7DF273E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05A163-2EBC-448A-8F23-8E0AD6433C46}"/>
              </a:ext>
            </a:extLst>
          </p:cNvPr>
          <p:cNvSpPr/>
          <p:nvPr/>
        </p:nvSpPr>
        <p:spPr>
          <a:xfrm>
            <a:off x="3817562" y="3198167"/>
            <a:ext cx="455687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 설계 및 부품구매</a:t>
            </a:r>
          </a:p>
        </p:txBody>
      </p:sp>
    </p:spTree>
    <p:extLst>
      <p:ext uri="{BB962C8B-B14F-4D97-AF65-F5344CB8AC3E}">
        <p14:creationId xmlns:p14="http://schemas.microsoft.com/office/powerpoint/2010/main" val="2428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E48468-E38C-4E59-947C-F3F7DF273E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BA041-6CF3-4536-A6B0-645D71061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77" b="13410"/>
          <a:stretch/>
        </p:blipFill>
        <p:spPr>
          <a:xfrm>
            <a:off x="1614336" y="556500"/>
            <a:ext cx="4295748" cy="5864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66063E-BBC0-407A-951F-ED0BD3BF94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92" b="17422"/>
          <a:stretch/>
        </p:blipFill>
        <p:spPr>
          <a:xfrm>
            <a:off x="6251545" y="556500"/>
            <a:ext cx="3954000" cy="585903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C216463-5453-42FA-B312-F8CC96614F1E}"/>
              </a:ext>
            </a:extLst>
          </p:cNvPr>
          <p:cNvGrpSpPr/>
          <p:nvPr/>
        </p:nvGrpSpPr>
        <p:grpSpPr>
          <a:xfrm>
            <a:off x="8724568" y="242405"/>
            <a:ext cx="3193182" cy="984885"/>
            <a:chOff x="830317" y="1561215"/>
            <a:chExt cx="3193182" cy="984885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576081F9-499D-44C0-B73E-D3411234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317" y="1561215"/>
              <a:ext cx="3193182" cy="984885"/>
            </a:xfrm>
            <a:prstGeom prst="rect">
              <a:avLst/>
            </a:prstGeom>
            <a:solidFill>
              <a:srgbClr val="FF5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Lantinghei SC"/>
                </a:rPr>
                <a:t>  </a:t>
              </a:r>
              <a:r>
                <a:rPr kumimoji="0" lang="ko-KR" altLang="ko-KR" sz="4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Lantinghei SC"/>
                </a:rPr>
                <a:t>                   </a:t>
              </a:r>
              <a:endPara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antinghei SC"/>
              </a:endParaRPr>
            </a:p>
            <a:p>
              <a:pPr marL="0" marR="0" lvl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50" name="Picture 2" descr="Taobao">
              <a:hlinkClick r:id="rId6"/>
              <a:extLst>
                <a:ext uri="{FF2B5EF4-FFF2-40B4-BE49-F238E27FC236}">
                  <a16:creationId xmlns:a16="http://schemas.microsoft.com/office/drawing/2014/main" id="{16D21076-A263-4ACF-82C3-61B4BBFF5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33" y="1682182"/>
              <a:ext cx="2952750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C50F73-F68B-4D49-92A1-ABEE2A5D6596}"/>
              </a:ext>
            </a:extLst>
          </p:cNvPr>
          <p:cNvSpPr/>
          <p:nvPr/>
        </p:nvSpPr>
        <p:spPr>
          <a:xfrm>
            <a:off x="3363064" y="5768725"/>
            <a:ext cx="546587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카메라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OV7670 with FIFO buffer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105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E48468-E38C-4E59-947C-F3F7DF273E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53C1CE-6D79-4E31-9A17-EA155D571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89" r="-759" b="10673"/>
          <a:stretch/>
        </p:blipFill>
        <p:spPr>
          <a:xfrm>
            <a:off x="2011625" y="556499"/>
            <a:ext cx="4073146" cy="585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3AA963-C702-481E-A4A3-B5BD0BA3CD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01" b="15883"/>
          <a:stretch/>
        </p:blipFill>
        <p:spPr>
          <a:xfrm>
            <a:off x="6204987" y="556499"/>
            <a:ext cx="3895454" cy="585903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C50F73-F68B-4D49-92A1-ABEE2A5D6596}"/>
              </a:ext>
            </a:extLst>
          </p:cNvPr>
          <p:cNvSpPr/>
          <p:nvPr/>
        </p:nvSpPr>
        <p:spPr>
          <a:xfrm>
            <a:off x="4612669" y="5755756"/>
            <a:ext cx="318463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LED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KY-009 (SMD)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76081F9-499D-44C0-B73E-D34112349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568" y="242405"/>
            <a:ext cx="3193182" cy="984885"/>
          </a:xfrm>
          <a:prstGeom prst="rect">
            <a:avLst/>
          </a:prstGeom>
          <a:solidFill>
            <a:srgbClr val="FF5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antinghei SC"/>
              </a:rPr>
              <a:t>  </a:t>
            </a:r>
            <a:r>
              <a:rPr kumimoji="0" lang="ko-KR" altLang="ko-KR" sz="4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antinghei SC"/>
              </a:rPr>
              <a:t>                   </a:t>
            </a:r>
            <a:endParaRPr kumimoji="0" lang="ko-KR" altLang="ko-KR" sz="1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Lantinghei SC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Taobao">
            <a:hlinkClick r:id="rId6"/>
            <a:extLst>
              <a:ext uri="{FF2B5EF4-FFF2-40B4-BE49-F238E27FC236}">
                <a16:creationId xmlns:a16="http://schemas.microsoft.com/office/drawing/2014/main" id="{16D21076-A263-4ACF-82C3-61B4BBFF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784" y="363372"/>
            <a:ext cx="29527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492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E48468-E38C-4E59-947C-F3F7DF273E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4629F5-120E-4A8C-BD5F-3FA9A2E6C0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32" b="8085"/>
          <a:stretch/>
        </p:blipFill>
        <p:spPr>
          <a:xfrm>
            <a:off x="1978635" y="556500"/>
            <a:ext cx="3998660" cy="58590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E11887-2DED-423D-9FED-5DACD75F0B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61" b="15096"/>
          <a:stretch/>
        </p:blipFill>
        <p:spPr>
          <a:xfrm>
            <a:off x="6214707" y="556500"/>
            <a:ext cx="3822672" cy="586531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C216463-5453-42FA-B312-F8CC96614F1E}"/>
              </a:ext>
            </a:extLst>
          </p:cNvPr>
          <p:cNvGrpSpPr/>
          <p:nvPr/>
        </p:nvGrpSpPr>
        <p:grpSpPr>
          <a:xfrm>
            <a:off x="8724568" y="242405"/>
            <a:ext cx="3193182" cy="984885"/>
            <a:chOff x="830317" y="1561215"/>
            <a:chExt cx="3193182" cy="984885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576081F9-499D-44C0-B73E-D3411234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317" y="1561215"/>
              <a:ext cx="3193182" cy="984885"/>
            </a:xfrm>
            <a:prstGeom prst="rect">
              <a:avLst/>
            </a:prstGeom>
            <a:solidFill>
              <a:srgbClr val="FF5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Lantinghei SC"/>
                </a:rPr>
                <a:t>  </a:t>
              </a:r>
              <a:r>
                <a:rPr kumimoji="0" lang="ko-KR" altLang="ko-KR" sz="4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Lantinghei SC"/>
                </a:rPr>
                <a:t>                   </a:t>
              </a:r>
              <a:endPara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antinghei SC"/>
              </a:endParaRPr>
            </a:p>
            <a:p>
              <a:pPr marL="0" marR="0" lvl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50" name="Picture 2" descr="Taobao">
              <a:hlinkClick r:id="rId6"/>
              <a:extLst>
                <a:ext uri="{FF2B5EF4-FFF2-40B4-BE49-F238E27FC236}">
                  <a16:creationId xmlns:a16="http://schemas.microsoft.com/office/drawing/2014/main" id="{16D21076-A263-4ACF-82C3-61B4BBFF5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33" y="1682182"/>
              <a:ext cx="2952750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C50F73-F68B-4D49-92A1-ABEE2A5D6596}"/>
              </a:ext>
            </a:extLst>
          </p:cNvPr>
          <p:cNvSpPr/>
          <p:nvPr/>
        </p:nvSpPr>
        <p:spPr>
          <a:xfrm>
            <a:off x="2732691" y="5768725"/>
            <a:ext cx="672662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MCU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Mega2560 Pro (Arduino Mega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호환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70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F8A718-03AD-4819-83E1-7BD6C8BBE4D1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022F2-677A-4AA8-89E7-D9CDB096EDA6}"/>
              </a:ext>
            </a:extLst>
          </p:cNvPr>
          <p:cNvSpPr txBox="1"/>
          <p:nvPr/>
        </p:nvSpPr>
        <p:spPr>
          <a:xfrm>
            <a:off x="757694" y="1487324"/>
            <a:ext cx="2387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질의 응답</a:t>
            </a:r>
            <a:endParaRPr lang="en-US" altLang="ko-KR" sz="4400" b="1" dirty="0">
              <a:solidFill>
                <a:schemeClr val="bg1"/>
              </a:solidFill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95DE3-4418-4302-969D-046E9EB26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7" y="1676067"/>
            <a:ext cx="2370318" cy="1752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14D26B-C9EE-4960-8CB6-B58F92A5F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5818">
            <a:off x="10680916" y="3776051"/>
            <a:ext cx="547680" cy="5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538326" y="1496482"/>
            <a:ext cx="11115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도시 가스 검침을 검침원이 일일이 하지 않아도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사진을 찍어 검침하는 모듈제작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FA3A8B-C23C-4AAA-BFC0-92097301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63" y="2029701"/>
            <a:ext cx="3555324" cy="461435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A4F9BB3-263C-4235-846D-2D251A7D894B}"/>
              </a:ext>
            </a:extLst>
          </p:cNvPr>
          <p:cNvSpPr/>
          <p:nvPr/>
        </p:nvSpPr>
        <p:spPr>
          <a:xfrm>
            <a:off x="2511972" y="2438400"/>
            <a:ext cx="2165131" cy="1116759"/>
          </a:xfrm>
          <a:prstGeom prst="roundRect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74B90-079B-46BE-ADC5-C116CCF65E9C}"/>
              </a:ext>
            </a:extLst>
          </p:cNvPr>
          <p:cNvSpPr txBox="1"/>
          <p:nvPr/>
        </p:nvSpPr>
        <p:spPr>
          <a:xfrm>
            <a:off x="3122713" y="2735169"/>
            <a:ext cx="94364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EAA4E-04D7-4F3E-B13F-557710828D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2"/>
          <a:stretch/>
        </p:blipFill>
        <p:spPr>
          <a:xfrm rot="6300000">
            <a:off x="5744207" y="3549316"/>
            <a:ext cx="1639692" cy="88141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E583365-DC97-487C-9C5C-6A37B1C12461}"/>
              </a:ext>
            </a:extLst>
          </p:cNvPr>
          <p:cNvGrpSpPr/>
          <p:nvPr/>
        </p:nvGrpSpPr>
        <p:grpSpPr>
          <a:xfrm>
            <a:off x="7916127" y="3258389"/>
            <a:ext cx="2103666" cy="2141139"/>
            <a:chOff x="6229737" y="4761186"/>
            <a:chExt cx="1498172" cy="1524859"/>
          </a:xfrm>
        </p:grpSpPr>
        <p:sp>
          <p:nvSpPr>
            <p:cNvPr id="8" name="화살표: 원형 7">
              <a:extLst>
                <a:ext uri="{FF2B5EF4-FFF2-40B4-BE49-F238E27FC236}">
                  <a16:creationId xmlns:a16="http://schemas.microsoft.com/office/drawing/2014/main" id="{FDE503BC-369E-4A14-A62F-9D916D9A4818}"/>
                </a:ext>
              </a:extLst>
            </p:cNvPr>
            <p:cNvSpPr/>
            <p:nvPr/>
          </p:nvSpPr>
          <p:spPr>
            <a:xfrm>
              <a:off x="6243145" y="4761186"/>
              <a:ext cx="1484764" cy="1484764"/>
            </a:xfrm>
            <a:prstGeom prst="circular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원형 16">
              <a:extLst>
                <a:ext uri="{FF2B5EF4-FFF2-40B4-BE49-F238E27FC236}">
                  <a16:creationId xmlns:a16="http://schemas.microsoft.com/office/drawing/2014/main" id="{59963CE8-2B4E-4590-8042-8325855E76F9}"/>
                </a:ext>
              </a:extLst>
            </p:cNvPr>
            <p:cNvSpPr/>
            <p:nvPr/>
          </p:nvSpPr>
          <p:spPr>
            <a:xfrm rot="10800000">
              <a:off x="6229737" y="4801281"/>
              <a:ext cx="1484764" cy="1484764"/>
            </a:xfrm>
            <a:prstGeom prst="circular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12B25C-C31D-486E-926A-28CEB37525F0}"/>
              </a:ext>
            </a:extLst>
          </p:cNvPr>
          <p:cNvSpPr txBox="1"/>
          <p:nvPr/>
        </p:nvSpPr>
        <p:spPr>
          <a:xfrm>
            <a:off x="8505839" y="4095499"/>
            <a:ext cx="94364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B988F1-9AD2-4AA7-9643-AAA76538881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C694FC-31FB-4907-8B42-6FBB351DF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EE1035-A7B0-49F3-AD08-DE2C3D73645E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개요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318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F6FA5-04BE-415A-BD00-9A11B82C32CD}"/>
              </a:ext>
            </a:extLst>
          </p:cNvPr>
          <p:cNvGrpSpPr/>
          <p:nvPr/>
        </p:nvGrpSpPr>
        <p:grpSpPr>
          <a:xfrm>
            <a:off x="2611243" y="1584414"/>
            <a:ext cx="6906837" cy="1102437"/>
            <a:chOff x="2264872" y="1528994"/>
            <a:chExt cx="6906837" cy="11024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DFFD60-4EA2-4FB9-9101-6960BD8E2EB3}"/>
                </a:ext>
              </a:extLst>
            </p:cNvPr>
            <p:cNvSpPr txBox="1"/>
            <p:nvPr/>
          </p:nvSpPr>
          <p:spPr>
            <a:xfrm>
              <a:off x="2264872" y="1528994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제시한 문제 해결 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69F88-EBFF-4D20-8AB8-597B31F3A114}"/>
                </a:ext>
              </a:extLst>
            </p:cNvPr>
            <p:cNvSpPr txBox="1"/>
            <p:nvPr/>
          </p:nvSpPr>
          <p:spPr>
            <a:xfrm>
              <a:off x="2264872" y="2169766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낮은 정확도는 전수조사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초래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720179-5331-4E3C-8561-FE259A19A877}"/>
              </a:ext>
            </a:extLst>
          </p:cNvPr>
          <p:cNvGrpSpPr/>
          <p:nvPr/>
        </p:nvGrpSpPr>
        <p:grpSpPr>
          <a:xfrm>
            <a:off x="2611243" y="3122268"/>
            <a:ext cx="6906837" cy="1102437"/>
            <a:chOff x="2264872" y="3018358"/>
            <a:chExt cx="6906837" cy="11024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461FB2-56B6-4C5F-9052-302A95D0E269}"/>
                </a:ext>
              </a:extLst>
            </p:cNvPr>
            <p:cNvSpPr txBox="1"/>
            <p:nvPr/>
          </p:nvSpPr>
          <p:spPr>
            <a:xfrm>
              <a:off x="2264872" y="3018358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기술적 난이도 아쉬움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8B6B1A-AEE9-4A08-9AEB-E104CBEE7C40}"/>
                </a:ext>
              </a:extLst>
            </p:cNvPr>
            <p:cNvSpPr txBox="1"/>
            <p:nvPr/>
          </p:nvSpPr>
          <p:spPr>
            <a:xfrm>
              <a:off x="2264872" y="3659130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목표 정확도 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80%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는 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OCR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구현 간단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7A9959-15B2-4598-931B-7564BF5B2797}"/>
              </a:ext>
            </a:extLst>
          </p:cNvPr>
          <p:cNvGrpSpPr/>
          <p:nvPr/>
        </p:nvGrpSpPr>
        <p:grpSpPr>
          <a:xfrm>
            <a:off x="2611243" y="4660121"/>
            <a:ext cx="6906837" cy="1102437"/>
            <a:chOff x="2264872" y="4604701"/>
            <a:chExt cx="6906837" cy="11024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67D09-0545-4F18-9C56-2C5D20C6CD07}"/>
                </a:ext>
              </a:extLst>
            </p:cNvPr>
            <p:cNvSpPr txBox="1"/>
            <p:nvPr/>
          </p:nvSpPr>
          <p:spPr>
            <a:xfrm>
              <a:off x="2264872" y="4604701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것과의 차별 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379ED4-DB6F-4419-84E2-34BC2A75762D}"/>
                </a:ext>
              </a:extLst>
            </p:cNvPr>
            <p:cNvSpPr txBox="1"/>
            <p:nvPr/>
          </p:nvSpPr>
          <p:spPr>
            <a:xfrm>
              <a:off x="2264872" y="5245473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 계량기 보다 매력↓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 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FE36AB-F14E-4E83-B87A-DB21C5D0AB3E}"/>
              </a:ext>
            </a:extLst>
          </p:cNvPr>
          <p:cNvSpPr txBox="1"/>
          <p:nvPr/>
        </p:nvSpPr>
        <p:spPr>
          <a:xfrm>
            <a:off x="685455" y="1570559"/>
            <a:ext cx="160054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38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93E452-482D-407D-95CC-6BB037FCAE72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1FD15AA-D9B5-45E8-B46B-95D363497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690BEE-00F5-4FA9-84EC-20C9EFD388E1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 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BD84F1A-107F-43FA-B705-330E4771C74F}"/>
              </a:ext>
            </a:extLst>
          </p:cNvPr>
          <p:cNvSpPr/>
          <p:nvPr/>
        </p:nvSpPr>
        <p:spPr>
          <a:xfrm>
            <a:off x="5043981" y="602250"/>
            <a:ext cx="2631437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정확도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난이도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6D58A-444A-4487-BEC3-08609CDA05F2}"/>
              </a:ext>
            </a:extLst>
          </p:cNvPr>
          <p:cNvSpPr txBox="1"/>
          <p:nvPr/>
        </p:nvSpPr>
        <p:spPr>
          <a:xfrm>
            <a:off x="685455" y="1695253"/>
            <a:ext cx="160054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6D7056-16F4-4345-8D60-E7C63A1B9D1D}"/>
              </a:ext>
            </a:extLst>
          </p:cNvPr>
          <p:cNvSpPr txBox="1"/>
          <p:nvPr/>
        </p:nvSpPr>
        <p:spPr>
          <a:xfrm>
            <a:off x="685455" y="5234196"/>
            <a:ext cx="1600546" cy="52322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개선사항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6E6692F-9DB1-43BA-9B2B-A1A3F822C93A}"/>
              </a:ext>
            </a:extLst>
          </p:cNvPr>
          <p:cNvGrpSpPr/>
          <p:nvPr/>
        </p:nvGrpSpPr>
        <p:grpSpPr>
          <a:xfrm>
            <a:off x="2625093" y="1709108"/>
            <a:ext cx="6906837" cy="1102437"/>
            <a:chOff x="2264872" y="1528994"/>
            <a:chExt cx="6906837" cy="11024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DD8C02-D5B8-49EF-A333-94D72C8F752C}"/>
                </a:ext>
              </a:extLst>
            </p:cNvPr>
            <p:cNvSpPr txBox="1"/>
            <p:nvPr/>
          </p:nvSpPr>
          <p:spPr>
            <a:xfrm>
              <a:off x="2264872" y="1528994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제시한 문제 해결 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A59F63-C638-4CC0-B605-75D898DBA27A}"/>
                </a:ext>
              </a:extLst>
            </p:cNvPr>
            <p:cNvSpPr txBox="1"/>
            <p:nvPr/>
          </p:nvSpPr>
          <p:spPr>
            <a:xfrm>
              <a:off x="2264872" y="2169766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낮은 정확도는 전수조사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초래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D90304-533D-45F9-889B-919D8C89BBFC}"/>
              </a:ext>
            </a:extLst>
          </p:cNvPr>
          <p:cNvGrpSpPr/>
          <p:nvPr/>
        </p:nvGrpSpPr>
        <p:grpSpPr>
          <a:xfrm>
            <a:off x="2625093" y="3246962"/>
            <a:ext cx="6906837" cy="1102437"/>
            <a:chOff x="2264872" y="3018358"/>
            <a:chExt cx="6906837" cy="11024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CE984A-C8C6-4048-A9B2-6F732113B62A}"/>
                </a:ext>
              </a:extLst>
            </p:cNvPr>
            <p:cNvSpPr txBox="1"/>
            <p:nvPr/>
          </p:nvSpPr>
          <p:spPr>
            <a:xfrm>
              <a:off x="2264872" y="3018358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기술적 난이도 아쉬움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9DC789-20D5-45DD-B4FB-B25C3C1DD443}"/>
                </a:ext>
              </a:extLst>
            </p:cNvPr>
            <p:cNvSpPr txBox="1"/>
            <p:nvPr/>
          </p:nvSpPr>
          <p:spPr>
            <a:xfrm>
              <a:off x="2264872" y="3659130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목표 정확도 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80%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는 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OCR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구현 간단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7F0ED4B-A4BE-40C2-A787-94AF6673A244}"/>
              </a:ext>
            </a:extLst>
          </p:cNvPr>
          <p:cNvSpPr txBox="1"/>
          <p:nvPr/>
        </p:nvSpPr>
        <p:spPr>
          <a:xfrm>
            <a:off x="2625092" y="5234196"/>
            <a:ext cx="690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 </a:t>
            </a:r>
            <a:r>
              <a:rPr lang="ko-KR" altLang="en-US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 정확도 </a:t>
            </a:r>
            <a:r>
              <a:rPr lang="en-US" altLang="ko-KR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근접하게 설정</a:t>
            </a:r>
            <a:endParaRPr lang="en-US" altLang="ko-KR" sz="2800" b="1" u="sng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50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66B802B-9551-41CA-AFD2-1D05792EFDDD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D86820-1485-4329-BC46-E73EF779D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33015E-896D-462C-8922-2CA738FC500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 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5186C0B-7D90-488B-AE11-6BA1C0CB56F0}"/>
              </a:ext>
            </a:extLst>
          </p:cNvPr>
          <p:cNvSpPr/>
          <p:nvPr/>
        </p:nvSpPr>
        <p:spPr>
          <a:xfrm>
            <a:off x="5043981" y="602250"/>
            <a:ext cx="2631437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정확도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난이도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7B3CED-EFEF-4D36-BB51-2431D369B790}"/>
              </a:ext>
            </a:extLst>
          </p:cNvPr>
          <p:cNvSpPr txBox="1"/>
          <p:nvPr/>
        </p:nvSpPr>
        <p:spPr>
          <a:xfrm>
            <a:off x="685455" y="1958487"/>
            <a:ext cx="1600545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6A4DD-2218-4AF5-AE3B-B2DB2C42047C}"/>
              </a:ext>
            </a:extLst>
          </p:cNvPr>
          <p:cNvSpPr txBox="1"/>
          <p:nvPr/>
        </p:nvSpPr>
        <p:spPr>
          <a:xfrm>
            <a:off x="2625093" y="1972342"/>
            <a:ext cx="830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자가 검침하던 거주자들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더 이상 검침에 대해 </a:t>
            </a:r>
            <a:r>
              <a:rPr lang="ko-KR" altLang="en-US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 </a:t>
            </a:r>
            <a:r>
              <a:rPr lang="en-US" altLang="ko-KR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A85B7B-548D-4818-B1F5-E09C2205D22B}"/>
              </a:ext>
            </a:extLst>
          </p:cNvPr>
          <p:cNvSpPr txBox="1"/>
          <p:nvPr/>
        </p:nvSpPr>
        <p:spPr>
          <a:xfrm>
            <a:off x="2625093" y="2938023"/>
            <a:ext cx="690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검침원들 일일이 돌아다니며 </a:t>
            </a:r>
            <a:r>
              <a:rPr lang="ko-KR" altLang="en-US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검침 </a:t>
            </a:r>
            <a:r>
              <a:rPr lang="en-US" altLang="ko-KR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5BBB65-BF50-4195-8AB6-4CBCB74AF566}"/>
              </a:ext>
            </a:extLst>
          </p:cNvPr>
          <p:cNvSpPr txBox="1"/>
          <p:nvPr/>
        </p:nvSpPr>
        <p:spPr>
          <a:xfrm>
            <a:off x="2625093" y="3903704"/>
            <a:ext cx="690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난이도↑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884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53A4D74-1BBD-4328-B01C-63E280F01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3364">
            <a:off x="435759" y="2431402"/>
            <a:ext cx="9341966" cy="386430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917D137-65E5-4182-B9B5-A27BCABEDA97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0F25F4C-9A1B-463B-9B5E-8D0E85DA3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A8AD42-3EB9-46F1-AA07-6BB7540FAF81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98CA4C1-12BE-4C09-9110-234B3152F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8425">
            <a:off x="4301868" y="4009631"/>
            <a:ext cx="4215573" cy="475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AC9334-3B67-461D-B82A-F46018B48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8">
            <a:off x="8842606" y="3442325"/>
            <a:ext cx="2746903" cy="6463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F366A6-4D53-49F6-984F-EBF836701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387">
            <a:off x="4766679" y="1555676"/>
            <a:ext cx="7070688" cy="147395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8F0A20-FE4F-4A64-ACF5-415002817E48}"/>
              </a:ext>
            </a:extLst>
          </p:cNvPr>
          <p:cNvSpPr/>
          <p:nvPr/>
        </p:nvSpPr>
        <p:spPr>
          <a:xfrm>
            <a:off x="5043981" y="602250"/>
            <a:ext cx="2631437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정확도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난이도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59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9199E5-7C8A-4771-8D7C-1BCD54F74D8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610204E-5996-46FE-A10A-3ADCE4F0A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4AF87-0794-4556-AB22-5BB2751AC48E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F980A3A-D78F-4B5C-8FDF-102C257E1EBC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118598-3E68-43BD-A028-877C03C5BA3E}"/>
              </a:ext>
            </a:extLst>
          </p:cNvPr>
          <p:cNvGrpSpPr/>
          <p:nvPr/>
        </p:nvGrpSpPr>
        <p:grpSpPr>
          <a:xfrm>
            <a:off x="2642581" y="1941596"/>
            <a:ext cx="6906837" cy="1102437"/>
            <a:chOff x="2264872" y="1528994"/>
            <a:chExt cx="6906837" cy="11024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0CF896-AC21-4E36-AD53-984E159C4233}"/>
                </a:ext>
              </a:extLst>
            </p:cNvPr>
            <p:cNvSpPr txBox="1"/>
            <p:nvPr/>
          </p:nvSpPr>
          <p:spPr>
            <a:xfrm>
              <a:off x="2264872" y="1528994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것과의 차별 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65D14A-D360-456F-ABB7-44482446F11C}"/>
                </a:ext>
              </a:extLst>
            </p:cNvPr>
            <p:cNvSpPr txBox="1"/>
            <p:nvPr/>
          </p:nvSpPr>
          <p:spPr>
            <a:xfrm>
              <a:off x="2264872" y="2169766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 계량기 보다 매력↓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FF3A8B-0298-4DAB-AB7D-710F8F1C6833}"/>
              </a:ext>
            </a:extLst>
          </p:cNvPr>
          <p:cNvSpPr txBox="1"/>
          <p:nvPr/>
        </p:nvSpPr>
        <p:spPr>
          <a:xfrm>
            <a:off x="685455" y="1929126"/>
            <a:ext cx="160054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D2282B-641B-4B1E-90B1-BDE840F6BE94}"/>
              </a:ext>
            </a:extLst>
          </p:cNvPr>
          <p:cNvGrpSpPr/>
          <p:nvPr/>
        </p:nvGrpSpPr>
        <p:grpSpPr>
          <a:xfrm>
            <a:off x="685455" y="4405655"/>
            <a:ext cx="11007781" cy="532734"/>
            <a:chOff x="685455" y="4928874"/>
            <a:chExt cx="11007781" cy="5327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FB5997-A2FC-4741-B9ED-F77F0D08DE8E}"/>
                </a:ext>
              </a:extLst>
            </p:cNvPr>
            <p:cNvSpPr txBox="1"/>
            <p:nvPr/>
          </p:nvSpPr>
          <p:spPr>
            <a:xfrm>
              <a:off x="2639291" y="4928874"/>
              <a:ext cx="9053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차별성에 대한 근거 보강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13981E-B4DA-46A6-A846-60494D1AC5AA}"/>
                </a:ext>
              </a:extLst>
            </p:cNvPr>
            <p:cNvSpPr txBox="1"/>
            <p:nvPr/>
          </p:nvSpPr>
          <p:spPr>
            <a:xfrm>
              <a:off x="685455" y="4938388"/>
              <a:ext cx="1600546" cy="523220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개선사항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0CF16B-1596-46C1-9290-85D4B52F5AD9}"/>
              </a:ext>
            </a:extLst>
          </p:cNvPr>
          <p:cNvGrpSpPr/>
          <p:nvPr/>
        </p:nvGrpSpPr>
        <p:grpSpPr>
          <a:xfrm>
            <a:off x="685455" y="5530076"/>
            <a:ext cx="11007781" cy="523220"/>
            <a:chOff x="685455" y="5812075"/>
            <a:chExt cx="11007781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C59B80-E9A5-4C58-8CA9-2CFC3FEB0E0C}"/>
                </a:ext>
              </a:extLst>
            </p:cNvPr>
            <p:cNvSpPr txBox="1"/>
            <p:nvPr/>
          </p:nvSpPr>
          <p:spPr>
            <a:xfrm>
              <a:off x="2639291" y="5812075"/>
              <a:ext cx="9053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주제 타당성↑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B63016-03A5-4ED1-9646-D694977C7D0B}"/>
                </a:ext>
              </a:extLst>
            </p:cNvPr>
            <p:cNvSpPr txBox="1"/>
            <p:nvPr/>
          </p:nvSpPr>
          <p:spPr>
            <a:xfrm>
              <a:off x="685455" y="5812075"/>
              <a:ext cx="1600545" cy="52322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 효과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74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79207-1A35-4518-909D-004B95F8F6A8}"/>
              </a:ext>
            </a:extLst>
          </p:cNvPr>
          <p:cNvSpPr txBox="1"/>
          <p:nvPr/>
        </p:nvSpPr>
        <p:spPr>
          <a:xfrm>
            <a:off x="1779963" y="2549915"/>
            <a:ext cx="1735586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호환성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94978-6C96-40D8-B10F-AC5220D65F8E}"/>
              </a:ext>
            </a:extLst>
          </p:cNvPr>
          <p:cNvSpPr txBox="1"/>
          <p:nvPr/>
        </p:nvSpPr>
        <p:spPr>
          <a:xfrm>
            <a:off x="1779963" y="3552833"/>
            <a:ext cx="5105748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유효성 검증 및 원활한 민원 해결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49C10-A759-4DA2-B1C3-07D85C26B5C4}"/>
              </a:ext>
            </a:extLst>
          </p:cNvPr>
          <p:cNvSpPr txBox="1"/>
          <p:nvPr/>
        </p:nvSpPr>
        <p:spPr>
          <a:xfrm>
            <a:off x="1779963" y="4512230"/>
            <a:ext cx="8139892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시스템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지능형원격검침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시스템 과도기 문제 해결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C3BD13-C93D-4A35-AD98-31AF84D305E3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439221-F4B2-41BB-874F-FA4FF43BA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DBE195-BBBD-487B-874A-6FFEEAEA3AEF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57C490-4ABD-4E24-98AB-7B33C781795A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980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1735</Words>
  <Application>Microsoft Office PowerPoint</Application>
  <PresentationFormat>와이드스크린</PresentationFormat>
  <Paragraphs>480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나눔바른고딕OTF</vt:lpstr>
      <vt:lpstr>나눔스퀘어 Bold</vt:lpstr>
      <vt:lpstr>Kostar</vt:lpstr>
      <vt:lpstr>Arial</vt:lpstr>
      <vt:lpstr>나눔스퀘어OTF</vt:lpstr>
      <vt:lpstr>맑은 고딕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require more city gas</dc:title>
  <dc:creator>이승현;홍성현;김성민</dc:creator>
  <cp:lastModifiedBy>이 승현</cp:lastModifiedBy>
  <cp:revision>343</cp:revision>
  <dcterms:created xsi:type="dcterms:W3CDTF">2016-06-13T08:17:34Z</dcterms:created>
  <dcterms:modified xsi:type="dcterms:W3CDTF">2019-03-19T17:59:18Z</dcterms:modified>
</cp:coreProperties>
</file>